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metadata" ContentType="application/binary"/>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Authors.xml" ContentType="application/vnd.openxmlformats-officedocument.presentationml.commentAuthor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6" r:id="rId2"/>
    <p:sldId id="466" r:id="rId3"/>
    <p:sldId id="445" r:id="rId4"/>
    <p:sldId id="429" r:id="rId5"/>
    <p:sldId id="441" r:id="rId6"/>
    <p:sldId id="449" r:id="rId7"/>
    <p:sldId id="446" r:id="rId8"/>
    <p:sldId id="450" r:id="rId9"/>
    <p:sldId id="456" r:id="rId10"/>
    <p:sldId id="455" r:id="rId11"/>
    <p:sldId id="453" r:id="rId12"/>
    <p:sldId id="457" r:id="rId13"/>
    <p:sldId id="459" r:id="rId14"/>
    <p:sldId id="458" r:id="rId15"/>
    <p:sldId id="460" r:id="rId16"/>
    <p:sldId id="463" r:id="rId17"/>
    <p:sldId id="464" r:id="rId18"/>
    <p:sldId id="465" r:id="rId19"/>
    <p:sldId id="349" r:id="rId20"/>
    <p:sldId id="452" r:id="rId21"/>
  </p:sldIdLst>
  <p:sldSz cx="9144000" cy="5143500" type="screen16x9"/>
  <p:notesSz cx="6858000" cy="9144000"/>
  <p:embeddedFontLst>
    <p:embeddedFont>
      <p:font typeface="Calibri" pitchFamily="34" charset="0"/>
      <p:regular r:id="rId23"/>
      <p:bold r:id="rId24"/>
      <p:italic r:id="rId25"/>
      <p:boldItalic r:id="rId26"/>
    </p:embeddedFont>
    <p:embeddedFont>
      <p:font typeface="Roboto"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008">
          <p15:clr>
            <a:srgbClr val="A4A3A4"/>
          </p15:clr>
        </p15:guide>
        <p15:guide id="2" orient="horz" pos="531">
          <p15:clr>
            <a:srgbClr val="A4A3A4"/>
          </p15:clr>
        </p15:guide>
        <p15:guide id="3" pos="521">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6" roundtripDataSignature="AMtx7mg36blUgQXDU7ple8mltpXpz/UUn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mira Tariq" initials="ST" lastIdx="3" clrIdx="0">
    <p:extLst>
      <p:ext uri="{19B8F6BF-5375-455C-9EA6-DF929625EA0E}">
        <p15:presenceInfo xmlns:p15="http://schemas.microsoft.com/office/powerpoint/2012/main" xmlns="" userId="Samira Tariq"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404040"/>
    <a:srgbClr val="A6A6A6"/>
    <a:srgbClr val="A00001"/>
    <a:srgbClr val="A40001"/>
    <a:srgbClr val="F88F01"/>
    <a:srgbClr val="92A000"/>
    <a:srgbClr val="A70001"/>
    <a:srgbClr val="212121"/>
    <a:srgbClr val="EB19C8"/>
    <a:srgbClr val="2079D2"/>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7C32AA2C-D27D-4419-AF1A-19E52163CEF9}">
  <a:tblStyle styleId="{7C32AA2C-D27D-4419-AF1A-19E52163CEF9}"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620"/>
    <p:restoredTop sz="95118" autoAdjust="0"/>
  </p:normalViewPr>
  <p:slideViewPr>
    <p:cSldViewPr snapToGrid="0">
      <p:cViewPr varScale="1">
        <p:scale>
          <a:sx n="98" d="100"/>
          <a:sy n="98" d="100"/>
        </p:scale>
        <p:origin x="-564" y="-90"/>
      </p:cViewPr>
      <p:guideLst>
        <p:guide orient="horz" pos="1008"/>
        <p:guide orient="horz" pos="531"/>
        <p:guide pos="521"/>
      </p:guideLst>
    </p:cSldViewPr>
  </p:slideViewPr>
  <p:notesTextViewPr>
    <p:cViewPr>
      <p:scale>
        <a:sx n="1" d="1"/>
        <a:sy n="1" d="1"/>
      </p:scale>
      <p:origin x="0" y="0"/>
    </p:cViewPr>
  </p:notesTextViewPr>
  <p:sorterViewPr>
    <p:cViewPr varScale="1">
      <p:scale>
        <a:sx n="1" d="1"/>
        <a:sy n="1" d="1"/>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80"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6"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79"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77"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dirty="0"/>
          </a:p>
        </p:txBody>
      </p:sp>
    </p:spTree>
    <p:extLst>
      <p:ext uri="{BB962C8B-B14F-4D97-AF65-F5344CB8AC3E}">
        <p14:creationId xmlns:p14="http://schemas.microsoft.com/office/powerpoint/2010/main" xmlns="" val="27212166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dirty="0"/>
          </a:p>
        </p:txBody>
      </p:sp>
    </p:spTree>
    <p:extLst>
      <p:ext uri="{BB962C8B-B14F-4D97-AF65-F5344CB8AC3E}">
        <p14:creationId xmlns:p14="http://schemas.microsoft.com/office/powerpoint/2010/main" xmlns="" val="2361117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dirty="0"/>
          </a:p>
        </p:txBody>
      </p:sp>
    </p:spTree>
    <p:extLst>
      <p:ext uri="{BB962C8B-B14F-4D97-AF65-F5344CB8AC3E}">
        <p14:creationId xmlns:p14="http://schemas.microsoft.com/office/powerpoint/2010/main" xmlns="" val="665433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dirty="0"/>
          </a:p>
        </p:txBody>
      </p:sp>
    </p:spTree>
    <p:extLst>
      <p:ext uri="{BB962C8B-B14F-4D97-AF65-F5344CB8AC3E}">
        <p14:creationId xmlns:p14="http://schemas.microsoft.com/office/powerpoint/2010/main" xmlns="" val="2598124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dirty="0"/>
          </a:p>
        </p:txBody>
      </p:sp>
    </p:spTree>
    <p:extLst>
      <p:ext uri="{BB962C8B-B14F-4D97-AF65-F5344CB8AC3E}">
        <p14:creationId xmlns:p14="http://schemas.microsoft.com/office/powerpoint/2010/main" xmlns="" val="42640740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dirty="0"/>
          </a:p>
        </p:txBody>
      </p:sp>
    </p:spTree>
    <p:extLst>
      <p:ext uri="{BB962C8B-B14F-4D97-AF65-F5344CB8AC3E}">
        <p14:creationId xmlns:p14="http://schemas.microsoft.com/office/powerpoint/2010/main" xmlns="" val="1109749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dirty="0"/>
          </a:p>
        </p:txBody>
      </p:sp>
    </p:spTree>
    <p:extLst>
      <p:ext uri="{BB962C8B-B14F-4D97-AF65-F5344CB8AC3E}">
        <p14:creationId xmlns:p14="http://schemas.microsoft.com/office/powerpoint/2010/main" xmlns="" val="14174730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dirty="0"/>
          </a:p>
        </p:txBody>
      </p:sp>
    </p:spTree>
    <p:extLst>
      <p:ext uri="{BB962C8B-B14F-4D97-AF65-F5344CB8AC3E}">
        <p14:creationId xmlns:p14="http://schemas.microsoft.com/office/powerpoint/2010/main" xmlns="" val="8872668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dirty="0"/>
          </a:p>
        </p:txBody>
      </p:sp>
    </p:spTree>
    <p:extLst>
      <p:ext uri="{BB962C8B-B14F-4D97-AF65-F5344CB8AC3E}">
        <p14:creationId xmlns:p14="http://schemas.microsoft.com/office/powerpoint/2010/main" xmlns="" val="21691205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d4b92b8bd3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d4b92b8bd3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101937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dirty="0"/>
          </a:p>
        </p:txBody>
      </p:sp>
    </p:spTree>
    <p:extLst>
      <p:ext uri="{BB962C8B-B14F-4D97-AF65-F5344CB8AC3E}">
        <p14:creationId xmlns:p14="http://schemas.microsoft.com/office/powerpoint/2010/main" xmlns="" val="29858769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dirty="0"/>
          </a:p>
        </p:txBody>
      </p:sp>
    </p:spTree>
    <p:extLst>
      <p:ext uri="{BB962C8B-B14F-4D97-AF65-F5344CB8AC3E}">
        <p14:creationId xmlns:p14="http://schemas.microsoft.com/office/powerpoint/2010/main" xmlns="" val="1993143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dirty="0"/>
          </a:p>
        </p:txBody>
      </p:sp>
    </p:spTree>
    <p:extLst>
      <p:ext uri="{BB962C8B-B14F-4D97-AF65-F5344CB8AC3E}">
        <p14:creationId xmlns:p14="http://schemas.microsoft.com/office/powerpoint/2010/main" xmlns="" val="2381293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dirty="0"/>
          </a:p>
        </p:txBody>
      </p:sp>
    </p:spTree>
    <p:extLst>
      <p:ext uri="{BB962C8B-B14F-4D97-AF65-F5344CB8AC3E}">
        <p14:creationId xmlns:p14="http://schemas.microsoft.com/office/powerpoint/2010/main" xmlns="" val="4042167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dirty="0"/>
          </a:p>
        </p:txBody>
      </p:sp>
    </p:spTree>
    <p:extLst>
      <p:ext uri="{BB962C8B-B14F-4D97-AF65-F5344CB8AC3E}">
        <p14:creationId xmlns:p14="http://schemas.microsoft.com/office/powerpoint/2010/main" xmlns="" val="32647663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dirty="0"/>
          </a:p>
        </p:txBody>
      </p:sp>
    </p:spTree>
    <p:extLst>
      <p:ext uri="{BB962C8B-B14F-4D97-AF65-F5344CB8AC3E}">
        <p14:creationId xmlns:p14="http://schemas.microsoft.com/office/powerpoint/2010/main" xmlns="" val="596473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dirty="0"/>
          </a:p>
        </p:txBody>
      </p:sp>
    </p:spTree>
    <p:extLst>
      <p:ext uri="{BB962C8B-B14F-4D97-AF65-F5344CB8AC3E}">
        <p14:creationId xmlns:p14="http://schemas.microsoft.com/office/powerpoint/2010/main" xmlns="" val="2984555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dirty="0"/>
          </a:p>
        </p:txBody>
      </p:sp>
    </p:spTree>
    <p:extLst>
      <p:ext uri="{BB962C8B-B14F-4D97-AF65-F5344CB8AC3E}">
        <p14:creationId xmlns:p14="http://schemas.microsoft.com/office/powerpoint/2010/main" xmlns="" val="402895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dirty="0"/>
          </a:p>
        </p:txBody>
      </p:sp>
    </p:spTree>
    <p:extLst>
      <p:ext uri="{BB962C8B-B14F-4D97-AF65-F5344CB8AC3E}">
        <p14:creationId xmlns:p14="http://schemas.microsoft.com/office/powerpoint/2010/main" xmlns="" val="3497299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6" name="Google Shape;16;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2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2"/>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2"/>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4"/>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4"/>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4"/>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0" name="Google Shape;40;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5"/>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36"/>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36"/>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2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 id="2147483656" r:id="rId6"/>
    <p:sldLayoutId id="2147483657" r:id="rId7"/>
    <p:sldLayoutId id="2147483658" r:id="rId8"/>
    <p:sldLayoutId id="214748365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endParaRPr/>
          </a:p>
        </p:txBody>
      </p:sp>
      <p:sp>
        <p:nvSpPr>
          <p:cNvPr id="55" name="Google Shape;55;p1"/>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endParaRPr/>
          </a:p>
        </p:txBody>
      </p:sp>
      <p:pic>
        <p:nvPicPr>
          <p:cNvPr id="56" name="Google Shape;56;p1"/>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 name="TextBox 1">
            <a:extLst>
              <a:ext uri="{FF2B5EF4-FFF2-40B4-BE49-F238E27FC236}">
                <a16:creationId xmlns:a16="http://schemas.microsoft.com/office/drawing/2014/main" xmlns="" id="{32AB53D0-81EA-6053-B7D1-2BD751BE54B4}"/>
              </a:ext>
            </a:extLst>
          </p:cNvPr>
          <p:cNvSpPr txBox="1"/>
          <p:nvPr/>
        </p:nvSpPr>
        <p:spPr>
          <a:xfrm>
            <a:off x="6082453" y="2445173"/>
            <a:ext cx="2451947" cy="2246769"/>
          </a:xfrm>
          <a:prstGeom prst="rect">
            <a:avLst/>
          </a:prstGeom>
          <a:noFill/>
        </p:spPr>
        <p:txBody>
          <a:bodyPr wrap="square" rtlCol="0">
            <a:spAutoFit/>
          </a:bodyPr>
          <a:lstStyle/>
          <a:p>
            <a:r>
              <a:rPr lang="en-IN" dirty="0">
                <a:solidFill>
                  <a:schemeClr val="bg1"/>
                </a:solidFill>
                <a:latin typeface="Calibri" panose="020F0502020204030204" pitchFamily="34" charset="0"/>
                <a:cs typeface="Calibri" panose="020F0502020204030204" pitchFamily="34" charset="0"/>
              </a:rPr>
              <a:t>Presented By:</a:t>
            </a:r>
          </a:p>
          <a:p>
            <a:r>
              <a:rPr lang="en-IN" dirty="0">
                <a:solidFill>
                  <a:schemeClr val="bg1"/>
                </a:solidFill>
                <a:latin typeface="Calibri" panose="020F0502020204030204" pitchFamily="34" charset="0"/>
                <a:cs typeface="Calibri" panose="020F0502020204030204" pitchFamily="34" charset="0"/>
              </a:rPr>
              <a:t>1. Rakesh Achanta(Team Lead)</a:t>
            </a:r>
          </a:p>
          <a:p>
            <a:r>
              <a:rPr lang="en-IN" dirty="0">
                <a:solidFill>
                  <a:schemeClr val="bg1"/>
                </a:solidFill>
                <a:latin typeface="Calibri" panose="020F0502020204030204" pitchFamily="34" charset="0"/>
                <a:cs typeface="Calibri" panose="020F0502020204030204" pitchFamily="34" charset="0"/>
              </a:rPr>
              <a:t>2. Sailaja Velagala</a:t>
            </a:r>
          </a:p>
          <a:p>
            <a:r>
              <a:rPr lang="en-IN" dirty="0">
                <a:solidFill>
                  <a:schemeClr val="bg1"/>
                </a:solidFill>
                <a:latin typeface="Calibri" panose="020F0502020204030204" pitchFamily="34" charset="0"/>
                <a:cs typeface="Calibri" panose="020F0502020204030204" pitchFamily="34" charset="0"/>
              </a:rPr>
              <a:t>3. Sri chakra Lakshmi</a:t>
            </a:r>
          </a:p>
          <a:p>
            <a:r>
              <a:rPr lang="en-IN" dirty="0">
                <a:solidFill>
                  <a:schemeClr val="bg1"/>
                </a:solidFill>
                <a:latin typeface="Calibri" panose="020F0502020204030204" pitchFamily="34" charset="0"/>
                <a:cs typeface="Calibri" panose="020F0502020204030204" pitchFamily="34" charset="0"/>
              </a:rPr>
              <a:t>    kollapureddy</a:t>
            </a:r>
          </a:p>
          <a:p>
            <a:r>
              <a:rPr lang="en-IN" dirty="0">
                <a:solidFill>
                  <a:schemeClr val="bg1"/>
                </a:solidFill>
                <a:latin typeface="Calibri" panose="020F0502020204030204" pitchFamily="34" charset="0"/>
                <a:cs typeface="Calibri" panose="020F0502020204030204" pitchFamily="34" charset="0"/>
              </a:rPr>
              <a:t>4. Chandana Swarna </a:t>
            </a:r>
            <a:r>
              <a:rPr lang="en-IN" dirty="0" err="1">
                <a:solidFill>
                  <a:schemeClr val="bg1"/>
                </a:solidFill>
                <a:latin typeface="Calibri" panose="020F0502020204030204" pitchFamily="34" charset="0"/>
                <a:cs typeface="Calibri" panose="020F0502020204030204" pitchFamily="34" charset="0"/>
              </a:rPr>
              <a:t>Bala</a:t>
            </a:r>
            <a:endParaRPr lang="en-IN" dirty="0">
              <a:solidFill>
                <a:schemeClr val="bg1"/>
              </a:solidFill>
              <a:latin typeface="Calibri" panose="020F0502020204030204" pitchFamily="34" charset="0"/>
              <a:cs typeface="Calibri" panose="020F0502020204030204" pitchFamily="34" charset="0"/>
            </a:endParaRPr>
          </a:p>
          <a:p>
            <a:r>
              <a:rPr lang="en-IN" dirty="0">
                <a:solidFill>
                  <a:schemeClr val="bg1"/>
                </a:solidFill>
                <a:latin typeface="Calibri" panose="020F0502020204030204" pitchFamily="34" charset="0"/>
                <a:cs typeface="Calibri" panose="020F0502020204030204" pitchFamily="34" charset="0"/>
              </a:rPr>
              <a:t>     Madhuri Pappu</a:t>
            </a:r>
          </a:p>
          <a:p>
            <a:r>
              <a:rPr lang="en-IN" dirty="0">
                <a:solidFill>
                  <a:schemeClr val="bg1"/>
                </a:solidFill>
                <a:latin typeface="Calibri" panose="020F0502020204030204" pitchFamily="34" charset="0"/>
                <a:cs typeface="Calibri" panose="020F0502020204030204" pitchFamily="34" charset="0"/>
              </a:rPr>
              <a:t>5. Suseela Jerripothula</a:t>
            </a:r>
          </a:p>
          <a:p>
            <a:r>
              <a:rPr lang="en-IN" dirty="0">
                <a:solidFill>
                  <a:schemeClr val="bg1"/>
                </a:solidFill>
                <a:latin typeface="Calibri" panose="020F0502020204030204" pitchFamily="34" charset="0"/>
                <a:cs typeface="Calibri" panose="020F0502020204030204" pitchFamily="34" charset="0"/>
              </a:rPr>
              <a:t>6. Keerthi </a:t>
            </a:r>
            <a:r>
              <a:rPr lang="en-IN" dirty="0" err="1">
                <a:solidFill>
                  <a:schemeClr val="bg1"/>
                </a:solidFill>
                <a:latin typeface="Calibri" panose="020F0502020204030204" pitchFamily="34" charset="0"/>
                <a:cs typeface="Calibri" panose="020F0502020204030204" pitchFamily="34" charset="0"/>
              </a:rPr>
              <a:t>reddy</a:t>
            </a:r>
            <a:endParaRPr lang="en-IN" dirty="0">
              <a:solidFill>
                <a:schemeClr val="bg1"/>
              </a:solidFill>
              <a:latin typeface="Calibri" panose="020F0502020204030204" pitchFamily="34" charset="0"/>
              <a:cs typeface="Calibri" panose="020F0502020204030204" pitchFamily="34" charset="0"/>
            </a:endParaRPr>
          </a:p>
          <a:p>
            <a:r>
              <a:rPr lang="en-IN" dirty="0">
                <a:solidFill>
                  <a:schemeClr val="bg1"/>
                </a:solidFill>
                <a:latin typeface="Calibri" panose="020F0502020204030204" pitchFamily="34" charset="0"/>
                <a:cs typeface="Calibri" panose="020F0502020204030204" pitchFamily="34" charset="0"/>
              </a:rPr>
              <a:t>7. Tharun Veluru</a:t>
            </a:r>
          </a:p>
        </p:txBody>
      </p:sp>
      <p:sp>
        <p:nvSpPr>
          <p:cNvPr id="3" name="TextBox 2">
            <a:extLst>
              <a:ext uri="{FF2B5EF4-FFF2-40B4-BE49-F238E27FC236}">
                <a16:creationId xmlns:a16="http://schemas.microsoft.com/office/drawing/2014/main" xmlns="" id="{3418CB5F-F604-196E-8E91-089BFAADE659}"/>
              </a:ext>
            </a:extLst>
          </p:cNvPr>
          <p:cNvSpPr txBox="1"/>
          <p:nvPr/>
        </p:nvSpPr>
        <p:spPr>
          <a:xfrm>
            <a:off x="717973" y="405178"/>
            <a:ext cx="7708053" cy="707886"/>
          </a:xfrm>
          <a:prstGeom prst="rect">
            <a:avLst/>
          </a:prstGeom>
          <a:noFill/>
        </p:spPr>
        <p:txBody>
          <a:bodyPr wrap="square" rtlCol="0">
            <a:spAutoFit/>
          </a:bodyPr>
          <a:lstStyle/>
          <a:p>
            <a:r>
              <a:rPr lang="en-US" sz="2000" dirty="0">
                <a:solidFill>
                  <a:schemeClr val="bg1"/>
                </a:solidFill>
                <a:latin typeface="Calibri" panose="020F0502020204030204" pitchFamily="34" charset="0"/>
                <a:cs typeface="Calibri" panose="020F0502020204030204" pitchFamily="34" charset="0"/>
              </a:rPr>
              <a:t>Machine Learning Project -Estimating 2nd hand Laptop Price</a:t>
            </a:r>
          </a:p>
          <a:p>
            <a:endParaRPr lang="en-IN"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41"/>
          <p:cNvPicPr preferRelativeResize="0"/>
          <p:nvPr/>
        </p:nvPicPr>
        <p:blipFill rotWithShape="1">
          <a:blip r:embed="rId3">
            <a:alphaModFix/>
          </a:blip>
          <a:srcRect/>
          <a:stretch/>
        </p:blipFill>
        <p:spPr>
          <a:xfrm>
            <a:off x="2" y="0"/>
            <a:ext cx="9143998" cy="5143499"/>
          </a:xfrm>
          <a:prstGeom prst="rect">
            <a:avLst/>
          </a:prstGeom>
          <a:noFill/>
          <a:ln>
            <a:noFill/>
          </a:ln>
        </p:spPr>
      </p:pic>
      <p:pic>
        <p:nvPicPr>
          <p:cNvPr id="5" name="Picture 4">
            <a:extLst>
              <a:ext uri="{FF2B5EF4-FFF2-40B4-BE49-F238E27FC236}">
                <a16:creationId xmlns:a16="http://schemas.microsoft.com/office/drawing/2014/main" xmlns="" id="{CEA0F4C4-3429-87E5-A26D-290111D6B13F}"/>
              </a:ext>
            </a:extLst>
          </p:cNvPr>
          <p:cNvPicPr>
            <a:picLocks noChangeAspect="1"/>
          </p:cNvPicPr>
          <p:nvPr/>
        </p:nvPicPr>
        <p:blipFill>
          <a:blip r:embed="rId4"/>
          <a:stretch>
            <a:fillRect/>
          </a:stretch>
        </p:blipFill>
        <p:spPr>
          <a:xfrm>
            <a:off x="5115844" y="823223"/>
            <a:ext cx="2958490" cy="1889505"/>
          </a:xfrm>
          <a:prstGeom prst="rect">
            <a:avLst/>
          </a:prstGeom>
        </p:spPr>
      </p:pic>
      <p:pic>
        <p:nvPicPr>
          <p:cNvPr id="3" name="Picture 2">
            <a:extLst>
              <a:ext uri="{FF2B5EF4-FFF2-40B4-BE49-F238E27FC236}">
                <a16:creationId xmlns:a16="http://schemas.microsoft.com/office/drawing/2014/main" xmlns="" id="{E4D2C67F-1345-63BC-B38A-3A254A999A4F}"/>
              </a:ext>
            </a:extLst>
          </p:cNvPr>
          <p:cNvPicPr>
            <a:picLocks noChangeAspect="1"/>
          </p:cNvPicPr>
          <p:nvPr/>
        </p:nvPicPr>
        <p:blipFill>
          <a:blip r:embed="rId5"/>
          <a:stretch>
            <a:fillRect/>
          </a:stretch>
        </p:blipFill>
        <p:spPr>
          <a:xfrm>
            <a:off x="799252" y="727723"/>
            <a:ext cx="2565338" cy="1985005"/>
          </a:xfrm>
          <a:prstGeom prst="rect">
            <a:avLst/>
          </a:prstGeom>
        </p:spPr>
      </p:pic>
      <p:sp>
        <p:nvSpPr>
          <p:cNvPr id="4" name="TextBox 3">
            <a:extLst>
              <a:ext uri="{FF2B5EF4-FFF2-40B4-BE49-F238E27FC236}">
                <a16:creationId xmlns:a16="http://schemas.microsoft.com/office/drawing/2014/main" xmlns="" id="{F4912595-9825-BD57-476E-296DA0286B84}"/>
              </a:ext>
            </a:extLst>
          </p:cNvPr>
          <p:cNvSpPr txBox="1"/>
          <p:nvPr/>
        </p:nvSpPr>
        <p:spPr>
          <a:xfrm>
            <a:off x="216747" y="209973"/>
            <a:ext cx="7064586" cy="307777"/>
          </a:xfrm>
          <a:prstGeom prst="rect">
            <a:avLst/>
          </a:prstGeom>
          <a:noFill/>
        </p:spPr>
        <p:txBody>
          <a:bodyPr wrap="square" rtlCol="0">
            <a:spAutoFit/>
          </a:bodyPr>
          <a:lstStyle/>
          <a:p>
            <a:r>
              <a:rPr lang="en-US" b="1" u="sng" dirty="0">
                <a:solidFill>
                  <a:schemeClr val="bg1"/>
                </a:solidFill>
                <a:latin typeface="Calibri" panose="020F0502020204030204" pitchFamily="34" charset="0"/>
                <a:cs typeface="Calibri" panose="020F0502020204030204" pitchFamily="34" charset="0"/>
              </a:rPr>
              <a:t>Analysis on IPS variable</a:t>
            </a:r>
            <a:endParaRPr lang="en-IN" b="1" u="sng" dirty="0">
              <a:solidFill>
                <a:schemeClr val="bg1"/>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xmlns="" id="{0DDA6C4C-0915-5BA0-4563-D11F10194136}"/>
              </a:ext>
            </a:extLst>
          </p:cNvPr>
          <p:cNvSpPr txBox="1"/>
          <p:nvPr/>
        </p:nvSpPr>
        <p:spPr>
          <a:xfrm>
            <a:off x="392853" y="3054773"/>
            <a:ext cx="3826934" cy="1384995"/>
          </a:xfrm>
          <a:prstGeom prst="rect">
            <a:avLst/>
          </a:prstGeom>
          <a:noFill/>
        </p:spPr>
        <p:txBody>
          <a:bodyPr wrap="square" rtlCol="0">
            <a:spAutoFit/>
          </a:bodyPr>
          <a:lstStyle/>
          <a:p>
            <a:r>
              <a:rPr lang="en-US" sz="1200" u="sng" dirty="0">
                <a:solidFill>
                  <a:schemeClr val="bg1"/>
                </a:solidFill>
                <a:latin typeface="Calibri" panose="020F0502020204030204" pitchFamily="34" charset="0"/>
                <a:cs typeface="Calibri" panose="020F0502020204030204" pitchFamily="34" charset="0"/>
              </a:rPr>
              <a:t>Key takeaways</a:t>
            </a:r>
            <a:r>
              <a:rPr lang="en-US" sz="1200" dirty="0">
                <a:solidFill>
                  <a:schemeClr val="bg1"/>
                </a:solidFill>
                <a:latin typeface="Calibri" panose="020F0502020204030204" pitchFamily="34" charset="0"/>
                <a:cs typeface="Calibri" panose="020F0502020204030204" pitchFamily="34" charset="0"/>
              </a:rPr>
              <a:t>:</a:t>
            </a:r>
          </a:p>
          <a:p>
            <a:pPr marL="285750" indent="-2857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About 72% of the laptops in the given data did not have IPS display.</a:t>
            </a:r>
          </a:p>
          <a:p>
            <a:pPr marL="285750" indent="-2857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About 27% of the laptops in the given data has IPS display.</a:t>
            </a:r>
          </a:p>
          <a:p>
            <a:pPr marL="285750" indent="-285750">
              <a:buFont typeface="Wingdings" panose="05000000000000000000" pitchFamily="2" charset="2"/>
              <a:buChar char="Ø"/>
            </a:pPr>
            <a:endParaRPr lang="en-US" sz="1200" dirty="0">
              <a:solidFill>
                <a:schemeClr val="bg1"/>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endParaRPr lang="en-IN" sz="1200" dirty="0">
              <a:solidFill>
                <a:schemeClr val="bg1"/>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xmlns="" id="{5A13A52B-8485-364E-332C-B43BCD134D01}"/>
              </a:ext>
            </a:extLst>
          </p:cNvPr>
          <p:cNvSpPr txBox="1"/>
          <p:nvPr/>
        </p:nvSpPr>
        <p:spPr>
          <a:xfrm>
            <a:off x="4998720" y="3054773"/>
            <a:ext cx="3420533" cy="1015663"/>
          </a:xfrm>
          <a:prstGeom prst="rect">
            <a:avLst/>
          </a:prstGeom>
          <a:noFill/>
        </p:spPr>
        <p:txBody>
          <a:bodyPr wrap="square" rtlCol="0">
            <a:spAutoFit/>
          </a:bodyPr>
          <a:lstStyle/>
          <a:p>
            <a:r>
              <a:rPr lang="en-US" sz="1200" u="sng" dirty="0">
                <a:solidFill>
                  <a:schemeClr val="bg1"/>
                </a:solidFill>
                <a:latin typeface="Calibri" panose="020F0502020204030204" pitchFamily="34" charset="0"/>
                <a:cs typeface="Calibri" panose="020F0502020204030204" pitchFamily="34" charset="0"/>
              </a:rPr>
              <a:t>Key takeaways</a:t>
            </a:r>
            <a:r>
              <a:rPr lang="en-US" sz="1200" dirty="0">
                <a:solidFill>
                  <a:schemeClr val="bg1"/>
                </a:solidFill>
                <a:latin typeface="Calibri" panose="020F0502020204030204" pitchFamily="34" charset="0"/>
                <a:cs typeface="Calibri" panose="020F0502020204030204" pitchFamily="34" charset="0"/>
              </a:rPr>
              <a:t>:</a:t>
            </a:r>
          </a:p>
          <a:p>
            <a:pPr marL="285750" indent="-2857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Laptops with IPS display are slightly high priced than the laptops without IPS display.</a:t>
            </a:r>
          </a:p>
          <a:p>
            <a:pPr marL="285750" indent="-285750" algn="just">
              <a:buFont typeface="Wingdings" panose="05000000000000000000" pitchFamily="2" charset="2"/>
              <a:buChar char="Ø"/>
            </a:pPr>
            <a:endParaRPr lang="en-US" sz="1200" dirty="0">
              <a:solidFill>
                <a:schemeClr val="bg1"/>
              </a:solidFill>
              <a:latin typeface="Calibri" panose="020F0502020204030204" pitchFamily="34" charset="0"/>
              <a:cs typeface="Calibri" panose="020F0502020204030204" pitchFamily="34" charset="0"/>
            </a:endParaRPr>
          </a:p>
          <a:p>
            <a:pPr marL="285750" indent="-285750" algn="just">
              <a:buClr>
                <a:schemeClr val="bg1"/>
              </a:buClr>
              <a:buFont typeface="Wingdings" panose="05000000000000000000" pitchFamily="2" charset="2"/>
              <a:buChar char="Ø"/>
            </a:pPr>
            <a:endParaRPr lang="en-IN" sz="1200" dirty="0">
              <a:solidFill>
                <a:schemeClr val="bg1"/>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xmlns="" id="{4160FF70-DC8C-D039-DE3F-DC5DA91F7126}"/>
              </a:ext>
            </a:extLst>
          </p:cNvPr>
          <p:cNvSpPr txBox="1"/>
          <p:nvPr/>
        </p:nvSpPr>
        <p:spPr>
          <a:xfrm>
            <a:off x="392853" y="2973493"/>
            <a:ext cx="3612038" cy="1192107"/>
          </a:xfrm>
          <a:prstGeom prst="rect">
            <a:avLst/>
          </a:prstGeom>
          <a:noFill/>
          <a:ln>
            <a:solidFill>
              <a:schemeClr val="bg1"/>
            </a:solidFill>
          </a:ln>
        </p:spPr>
        <p:txBody>
          <a:bodyPr wrap="square" rtlCol="0">
            <a:spAutoFit/>
          </a:bodyPr>
          <a:lstStyle/>
          <a:p>
            <a:endParaRPr lang="en-IN" dirty="0"/>
          </a:p>
        </p:txBody>
      </p:sp>
      <p:sp>
        <p:nvSpPr>
          <p:cNvPr id="10" name="TextBox 9">
            <a:extLst>
              <a:ext uri="{FF2B5EF4-FFF2-40B4-BE49-F238E27FC236}">
                <a16:creationId xmlns:a16="http://schemas.microsoft.com/office/drawing/2014/main" xmlns="" id="{81AE1049-8D4B-DBAB-03C6-7A2663DB001A}"/>
              </a:ext>
            </a:extLst>
          </p:cNvPr>
          <p:cNvSpPr txBox="1"/>
          <p:nvPr/>
        </p:nvSpPr>
        <p:spPr>
          <a:xfrm>
            <a:off x="4924215" y="2973493"/>
            <a:ext cx="3555998" cy="1144694"/>
          </a:xfrm>
          <a:prstGeom prst="rect">
            <a:avLst/>
          </a:prstGeom>
          <a:noFill/>
          <a:ln>
            <a:solidFill>
              <a:schemeClr val="bg1"/>
            </a:solidFill>
          </a:ln>
        </p:spPr>
        <p:txBody>
          <a:bodyPr wrap="square" rtlCol="0">
            <a:spAutoFit/>
          </a:bodyPr>
          <a:lstStyle/>
          <a:p>
            <a:endParaRPr lang="en-IN" dirty="0"/>
          </a:p>
        </p:txBody>
      </p:sp>
    </p:spTree>
    <p:extLst>
      <p:ext uri="{BB962C8B-B14F-4D97-AF65-F5344CB8AC3E}">
        <p14:creationId xmlns:p14="http://schemas.microsoft.com/office/powerpoint/2010/main" xmlns="" val="1864875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41"/>
          <p:cNvPicPr preferRelativeResize="0"/>
          <p:nvPr/>
        </p:nvPicPr>
        <p:blipFill rotWithShape="1">
          <a:blip r:embed="rId3">
            <a:alphaModFix/>
          </a:blip>
          <a:srcRect/>
          <a:stretch/>
        </p:blipFill>
        <p:spPr>
          <a:xfrm>
            <a:off x="2" y="0"/>
            <a:ext cx="9143998" cy="5143499"/>
          </a:xfrm>
          <a:prstGeom prst="rect">
            <a:avLst/>
          </a:prstGeom>
          <a:noFill/>
          <a:ln>
            <a:noFill/>
          </a:ln>
        </p:spPr>
      </p:pic>
      <p:pic>
        <p:nvPicPr>
          <p:cNvPr id="3" name="Picture 2">
            <a:extLst>
              <a:ext uri="{FF2B5EF4-FFF2-40B4-BE49-F238E27FC236}">
                <a16:creationId xmlns:a16="http://schemas.microsoft.com/office/drawing/2014/main" xmlns="" id="{3241BF30-EA63-62E5-70FC-BCC9AE362FA3}"/>
              </a:ext>
            </a:extLst>
          </p:cNvPr>
          <p:cNvPicPr>
            <a:picLocks noChangeAspect="1"/>
          </p:cNvPicPr>
          <p:nvPr/>
        </p:nvPicPr>
        <p:blipFill>
          <a:blip r:embed="rId4"/>
          <a:stretch>
            <a:fillRect/>
          </a:stretch>
        </p:blipFill>
        <p:spPr>
          <a:xfrm>
            <a:off x="5459579" y="722216"/>
            <a:ext cx="2548370" cy="2266578"/>
          </a:xfrm>
          <a:prstGeom prst="rect">
            <a:avLst/>
          </a:prstGeom>
        </p:spPr>
      </p:pic>
      <p:pic>
        <p:nvPicPr>
          <p:cNvPr id="7" name="Picture 6">
            <a:extLst>
              <a:ext uri="{FF2B5EF4-FFF2-40B4-BE49-F238E27FC236}">
                <a16:creationId xmlns:a16="http://schemas.microsoft.com/office/drawing/2014/main" xmlns="" id="{68560B8C-9AF9-C5CE-8813-978086FE4E4E}"/>
              </a:ext>
            </a:extLst>
          </p:cNvPr>
          <p:cNvPicPr>
            <a:picLocks noChangeAspect="1"/>
          </p:cNvPicPr>
          <p:nvPr/>
        </p:nvPicPr>
        <p:blipFill>
          <a:blip r:embed="rId5"/>
          <a:stretch>
            <a:fillRect/>
          </a:stretch>
        </p:blipFill>
        <p:spPr>
          <a:xfrm>
            <a:off x="902296" y="722215"/>
            <a:ext cx="3058662" cy="2266578"/>
          </a:xfrm>
          <a:prstGeom prst="rect">
            <a:avLst/>
          </a:prstGeom>
        </p:spPr>
      </p:pic>
      <p:sp>
        <p:nvSpPr>
          <p:cNvPr id="2" name="TextBox 1">
            <a:extLst>
              <a:ext uri="{FF2B5EF4-FFF2-40B4-BE49-F238E27FC236}">
                <a16:creationId xmlns:a16="http://schemas.microsoft.com/office/drawing/2014/main" xmlns="" id="{A363C9DE-5BDA-4021-29C7-B277D9ABAA78}"/>
              </a:ext>
            </a:extLst>
          </p:cNvPr>
          <p:cNvSpPr txBox="1"/>
          <p:nvPr/>
        </p:nvSpPr>
        <p:spPr>
          <a:xfrm>
            <a:off x="264160" y="291253"/>
            <a:ext cx="6624320" cy="307777"/>
          </a:xfrm>
          <a:prstGeom prst="rect">
            <a:avLst/>
          </a:prstGeom>
          <a:noFill/>
        </p:spPr>
        <p:txBody>
          <a:bodyPr wrap="square" rtlCol="0">
            <a:spAutoFit/>
          </a:bodyPr>
          <a:lstStyle/>
          <a:p>
            <a:r>
              <a:rPr lang="en-US" b="1" u="sng" dirty="0">
                <a:solidFill>
                  <a:schemeClr val="bg1"/>
                </a:solidFill>
                <a:latin typeface="Calibri" panose="020F0502020204030204" pitchFamily="34" charset="0"/>
                <a:cs typeface="Calibri" panose="020F0502020204030204" pitchFamily="34" charset="0"/>
              </a:rPr>
              <a:t>Analysis on CPU brand variable</a:t>
            </a:r>
            <a:endParaRPr lang="en-IN" b="1" u="sng" dirty="0">
              <a:solidFill>
                <a:schemeClr val="bg1"/>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xmlns="" id="{0F04B8AC-489A-BCD5-45D2-A02B564F4B75}"/>
              </a:ext>
            </a:extLst>
          </p:cNvPr>
          <p:cNvSpPr txBox="1"/>
          <p:nvPr/>
        </p:nvSpPr>
        <p:spPr>
          <a:xfrm>
            <a:off x="399627" y="3224005"/>
            <a:ext cx="4172373" cy="1569660"/>
          </a:xfrm>
          <a:prstGeom prst="rect">
            <a:avLst/>
          </a:prstGeom>
          <a:noFill/>
        </p:spPr>
        <p:txBody>
          <a:bodyPr wrap="square" rtlCol="0">
            <a:spAutoFit/>
          </a:bodyPr>
          <a:lstStyle/>
          <a:p>
            <a:r>
              <a:rPr lang="en-US" sz="1200" u="sng" dirty="0">
                <a:solidFill>
                  <a:schemeClr val="bg1"/>
                </a:solidFill>
                <a:latin typeface="Calibri" panose="020F0502020204030204" pitchFamily="34" charset="0"/>
                <a:cs typeface="Calibri" panose="020F0502020204030204" pitchFamily="34" charset="0"/>
              </a:rPr>
              <a:t>Key takeaways</a:t>
            </a:r>
            <a:r>
              <a:rPr lang="en-US" sz="1200" dirty="0">
                <a:solidFill>
                  <a:schemeClr val="bg1"/>
                </a:solidFill>
                <a:latin typeface="Calibri" panose="020F0502020204030204" pitchFamily="34" charset="0"/>
                <a:cs typeface="Calibri" panose="020F0502020204030204" pitchFamily="34" charset="0"/>
              </a:rPr>
              <a:t>:</a:t>
            </a:r>
          </a:p>
          <a:p>
            <a:pPr marL="285750" indent="-285750">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About 40% of the laptops in the data has Intel Core i7 processor.</a:t>
            </a:r>
          </a:p>
          <a:p>
            <a:pPr marL="285750" indent="-285750">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About 32% of the laptops in the data has Intel core i5 processor.</a:t>
            </a:r>
          </a:p>
          <a:p>
            <a:pPr marL="285750" indent="-285750">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Only 4% of the laptops in the data has AMD processor.</a:t>
            </a:r>
          </a:p>
          <a:p>
            <a:endParaRPr lang="en-US" sz="1200" dirty="0">
              <a:latin typeface="Calibri" panose="020F0502020204030204" pitchFamily="34" charset="0"/>
              <a:cs typeface="Calibri" panose="020F0502020204030204" pitchFamily="34" charset="0"/>
            </a:endParaRPr>
          </a:p>
          <a:p>
            <a:endParaRPr lang="en-IN" sz="12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xmlns="" id="{D1AB6FAB-97F0-3E0C-BF65-30EDD85CC3B8}"/>
              </a:ext>
            </a:extLst>
          </p:cNvPr>
          <p:cNvSpPr txBox="1"/>
          <p:nvPr/>
        </p:nvSpPr>
        <p:spPr>
          <a:xfrm>
            <a:off x="4856481" y="3287037"/>
            <a:ext cx="3427306" cy="1384995"/>
          </a:xfrm>
          <a:prstGeom prst="rect">
            <a:avLst/>
          </a:prstGeom>
          <a:noFill/>
        </p:spPr>
        <p:txBody>
          <a:bodyPr wrap="square" rtlCol="0">
            <a:spAutoFit/>
          </a:bodyPr>
          <a:lstStyle/>
          <a:p>
            <a:pPr>
              <a:buClr>
                <a:schemeClr val="bg1"/>
              </a:buClr>
            </a:pPr>
            <a:r>
              <a:rPr lang="en-US" sz="1200" u="sng" dirty="0">
                <a:solidFill>
                  <a:schemeClr val="bg1"/>
                </a:solidFill>
                <a:latin typeface="Calibri" panose="020F0502020204030204" pitchFamily="34" charset="0"/>
                <a:cs typeface="Calibri" panose="020F0502020204030204" pitchFamily="34" charset="0"/>
              </a:rPr>
              <a:t>Key takeaways:</a:t>
            </a:r>
          </a:p>
          <a:p>
            <a:pPr marL="285750" indent="-2857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Laptops with Intel core i7 processor are the high priced laptops.</a:t>
            </a:r>
          </a:p>
          <a:p>
            <a:pPr marL="285750" indent="-2857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Laptops with AMD, Intel core i3 and Other intel processor are similar and least priced laptops.</a:t>
            </a:r>
          </a:p>
          <a:p>
            <a:pPr marL="285750" indent="-285750" algn="just">
              <a:buFont typeface="Wingdings" panose="05000000000000000000" pitchFamily="2" charset="2"/>
              <a:buChar char="Ø"/>
            </a:pPr>
            <a:endParaRPr lang="en-US" sz="12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endParaRPr lang="en-IN" sz="12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xmlns="" id="{5483EF4B-05A2-6E5A-5589-A07947F8FB53}"/>
              </a:ext>
            </a:extLst>
          </p:cNvPr>
          <p:cNvSpPr txBox="1"/>
          <p:nvPr/>
        </p:nvSpPr>
        <p:spPr>
          <a:xfrm>
            <a:off x="325120" y="3224005"/>
            <a:ext cx="3955627" cy="1334448"/>
          </a:xfrm>
          <a:prstGeom prst="rect">
            <a:avLst/>
          </a:prstGeom>
          <a:noFill/>
          <a:ln>
            <a:solidFill>
              <a:schemeClr val="bg1"/>
            </a:solidFill>
          </a:ln>
        </p:spPr>
        <p:txBody>
          <a:bodyPr wrap="square" rtlCol="0">
            <a:spAutoFit/>
          </a:bodyPr>
          <a:lstStyle/>
          <a:p>
            <a:endParaRPr lang="en-IN" dirty="0"/>
          </a:p>
        </p:txBody>
      </p:sp>
      <p:sp>
        <p:nvSpPr>
          <p:cNvPr id="8" name="TextBox 7">
            <a:extLst>
              <a:ext uri="{FF2B5EF4-FFF2-40B4-BE49-F238E27FC236}">
                <a16:creationId xmlns:a16="http://schemas.microsoft.com/office/drawing/2014/main" xmlns="" id="{94BA17CC-3FF9-C306-A1C8-555B05D6DA43}"/>
              </a:ext>
            </a:extLst>
          </p:cNvPr>
          <p:cNvSpPr txBox="1"/>
          <p:nvPr/>
        </p:nvSpPr>
        <p:spPr>
          <a:xfrm>
            <a:off x="4754880" y="3287037"/>
            <a:ext cx="4111413" cy="1190136"/>
          </a:xfrm>
          <a:prstGeom prst="rect">
            <a:avLst/>
          </a:prstGeom>
          <a:noFill/>
          <a:ln>
            <a:solidFill>
              <a:schemeClr val="bg1"/>
            </a:solidFill>
          </a:ln>
        </p:spPr>
        <p:txBody>
          <a:bodyPr wrap="square" rtlCol="0">
            <a:spAutoFit/>
          </a:bodyPr>
          <a:lstStyle/>
          <a:p>
            <a:endParaRPr lang="en-IN" dirty="0"/>
          </a:p>
        </p:txBody>
      </p:sp>
    </p:spTree>
    <p:extLst>
      <p:ext uri="{BB962C8B-B14F-4D97-AF65-F5344CB8AC3E}">
        <p14:creationId xmlns:p14="http://schemas.microsoft.com/office/powerpoint/2010/main" xmlns="" val="1345789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41"/>
          <p:cNvPicPr preferRelativeResize="0"/>
          <p:nvPr/>
        </p:nvPicPr>
        <p:blipFill rotWithShape="1">
          <a:blip r:embed="rId3">
            <a:alphaModFix/>
          </a:blip>
          <a:srcRect/>
          <a:stretch/>
        </p:blipFill>
        <p:spPr>
          <a:xfrm>
            <a:off x="2" y="0"/>
            <a:ext cx="9143998" cy="5143499"/>
          </a:xfrm>
          <a:prstGeom prst="rect">
            <a:avLst/>
          </a:prstGeom>
          <a:noFill/>
          <a:ln>
            <a:noFill/>
          </a:ln>
        </p:spPr>
      </p:pic>
      <p:pic>
        <p:nvPicPr>
          <p:cNvPr id="3" name="Picture 2">
            <a:extLst>
              <a:ext uri="{FF2B5EF4-FFF2-40B4-BE49-F238E27FC236}">
                <a16:creationId xmlns:a16="http://schemas.microsoft.com/office/drawing/2014/main" xmlns="" id="{6B8375F8-72B9-A84F-B3C6-E34CDC58638C}"/>
              </a:ext>
            </a:extLst>
          </p:cNvPr>
          <p:cNvPicPr>
            <a:picLocks noChangeAspect="1"/>
          </p:cNvPicPr>
          <p:nvPr/>
        </p:nvPicPr>
        <p:blipFill>
          <a:blip r:embed="rId4"/>
          <a:stretch>
            <a:fillRect/>
          </a:stretch>
        </p:blipFill>
        <p:spPr>
          <a:xfrm>
            <a:off x="4568189" y="2567939"/>
            <a:ext cx="7621" cy="7621"/>
          </a:xfrm>
          <a:prstGeom prst="rect">
            <a:avLst/>
          </a:prstGeom>
        </p:spPr>
      </p:pic>
      <p:pic>
        <p:nvPicPr>
          <p:cNvPr id="5" name="Picture 4">
            <a:extLst>
              <a:ext uri="{FF2B5EF4-FFF2-40B4-BE49-F238E27FC236}">
                <a16:creationId xmlns:a16="http://schemas.microsoft.com/office/drawing/2014/main" xmlns="" id="{D4AE2905-AAA5-2094-0248-CCCB73715382}"/>
              </a:ext>
            </a:extLst>
          </p:cNvPr>
          <p:cNvPicPr>
            <a:picLocks noChangeAspect="1"/>
          </p:cNvPicPr>
          <p:nvPr/>
        </p:nvPicPr>
        <p:blipFill>
          <a:blip r:embed="rId5"/>
          <a:stretch>
            <a:fillRect/>
          </a:stretch>
        </p:blipFill>
        <p:spPr>
          <a:xfrm>
            <a:off x="458686" y="687083"/>
            <a:ext cx="3539558" cy="1910685"/>
          </a:xfrm>
          <a:prstGeom prst="rect">
            <a:avLst/>
          </a:prstGeom>
        </p:spPr>
      </p:pic>
      <p:pic>
        <p:nvPicPr>
          <p:cNvPr id="7" name="Picture 6">
            <a:extLst>
              <a:ext uri="{FF2B5EF4-FFF2-40B4-BE49-F238E27FC236}">
                <a16:creationId xmlns:a16="http://schemas.microsoft.com/office/drawing/2014/main" xmlns="" id="{5F468A90-65FB-FD7F-D948-AB95780A8D2D}"/>
              </a:ext>
            </a:extLst>
          </p:cNvPr>
          <p:cNvPicPr>
            <a:picLocks noChangeAspect="1"/>
          </p:cNvPicPr>
          <p:nvPr/>
        </p:nvPicPr>
        <p:blipFill>
          <a:blip r:embed="rId6"/>
          <a:stretch>
            <a:fillRect/>
          </a:stretch>
        </p:blipFill>
        <p:spPr>
          <a:xfrm>
            <a:off x="4962875" y="687083"/>
            <a:ext cx="3055056" cy="1996373"/>
          </a:xfrm>
          <a:prstGeom prst="rect">
            <a:avLst/>
          </a:prstGeom>
        </p:spPr>
      </p:pic>
      <p:sp>
        <p:nvSpPr>
          <p:cNvPr id="2" name="TextBox 1">
            <a:extLst>
              <a:ext uri="{FF2B5EF4-FFF2-40B4-BE49-F238E27FC236}">
                <a16:creationId xmlns:a16="http://schemas.microsoft.com/office/drawing/2014/main" xmlns="" id="{E873733F-E8CC-2FFE-9BB8-EAB61BE3EF9C}"/>
              </a:ext>
            </a:extLst>
          </p:cNvPr>
          <p:cNvSpPr txBox="1"/>
          <p:nvPr/>
        </p:nvSpPr>
        <p:spPr>
          <a:xfrm>
            <a:off x="209973" y="189653"/>
            <a:ext cx="7051040" cy="276999"/>
          </a:xfrm>
          <a:prstGeom prst="rect">
            <a:avLst/>
          </a:prstGeom>
          <a:noFill/>
        </p:spPr>
        <p:txBody>
          <a:bodyPr wrap="square" rtlCol="0">
            <a:spAutoFit/>
          </a:bodyPr>
          <a:lstStyle/>
          <a:p>
            <a:r>
              <a:rPr lang="en-US" sz="1200" b="1" u="sng" dirty="0">
                <a:solidFill>
                  <a:schemeClr val="bg1"/>
                </a:solidFill>
                <a:latin typeface="Calibri" panose="020F0502020204030204" pitchFamily="34" charset="0"/>
                <a:cs typeface="Calibri" panose="020F0502020204030204" pitchFamily="34" charset="0"/>
              </a:rPr>
              <a:t>Analysis on RAM variable</a:t>
            </a:r>
            <a:endParaRPr lang="en-IN" sz="1200" b="1" u="sng" dirty="0">
              <a:solidFill>
                <a:schemeClr val="bg1"/>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xmlns="" id="{41937C51-B6C5-5233-07A3-310588CB8210}"/>
              </a:ext>
            </a:extLst>
          </p:cNvPr>
          <p:cNvSpPr txBox="1"/>
          <p:nvPr/>
        </p:nvSpPr>
        <p:spPr>
          <a:xfrm>
            <a:off x="264160" y="2865120"/>
            <a:ext cx="3908213" cy="2492990"/>
          </a:xfrm>
          <a:prstGeom prst="rect">
            <a:avLst/>
          </a:prstGeom>
          <a:noFill/>
        </p:spPr>
        <p:txBody>
          <a:bodyPr wrap="square" rtlCol="0">
            <a:spAutoFit/>
          </a:bodyPr>
          <a:lstStyle/>
          <a:p>
            <a:r>
              <a:rPr lang="en-US" sz="1200" u="sng" dirty="0">
                <a:solidFill>
                  <a:schemeClr val="bg1"/>
                </a:solidFill>
                <a:latin typeface="Calibri" panose="020F0502020204030204" pitchFamily="34" charset="0"/>
                <a:cs typeface="Calibri" panose="020F0502020204030204" pitchFamily="34" charset="0"/>
              </a:rPr>
              <a:t>Key takeaways</a:t>
            </a:r>
            <a:r>
              <a:rPr lang="en-US" sz="1200" dirty="0">
                <a:solidFill>
                  <a:schemeClr val="bg1"/>
                </a:solidFill>
                <a:latin typeface="Calibri" panose="020F0502020204030204" pitchFamily="34" charset="0"/>
                <a:cs typeface="Calibri" panose="020F0502020204030204" pitchFamily="34" charset="0"/>
              </a:rPr>
              <a:t>:</a:t>
            </a:r>
          </a:p>
          <a:p>
            <a:pPr marL="285750" indent="-2857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About 47% of the laptops in the given data consists of 8GB RAM.</a:t>
            </a:r>
          </a:p>
          <a:p>
            <a:pPr marL="285750" indent="-2857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About 28% of the laptops in the given data consists of 4GB RAM.</a:t>
            </a:r>
          </a:p>
          <a:p>
            <a:pPr marL="285750" indent="-2857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About 15% of the laptops in the given data consists of 16GB RAM.</a:t>
            </a:r>
          </a:p>
          <a:p>
            <a:pPr marL="285750" indent="-2857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Laptops with other RAM’s are very low in the given data.</a:t>
            </a:r>
          </a:p>
          <a:p>
            <a:pPr marL="285750" indent="-285750">
              <a:buFont typeface="Wingdings" panose="05000000000000000000" pitchFamily="2" charset="2"/>
              <a:buChar char="Ø"/>
            </a:pPr>
            <a:endParaRPr lang="en-US" sz="1200" dirty="0">
              <a:solidFill>
                <a:schemeClr val="bg1"/>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endParaRPr lang="en-US" sz="1200" dirty="0">
              <a:solidFill>
                <a:schemeClr val="bg1"/>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endParaRPr lang="en-US" sz="1200" dirty="0">
              <a:solidFill>
                <a:schemeClr val="bg1"/>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endParaRPr lang="en-IN" sz="1200" dirty="0">
              <a:solidFill>
                <a:schemeClr val="bg1"/>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xmlns="" id="{0D4A4996-2408-B583-D9C2-90D9803C26A6}"/>
              </a:ext>
            </a:extLst>
          </p:cNvPr>
          <p:cNvSpPr txBox="1"/>
          <p:nvPr/>
        </p:nvSpPr>
        <p:spPr>
          <a:xfrm>
            <a:off x="4575810" y="3000587"/>
            <a:ext cx="3963668" cy="1569660"/>
          </a:xfrm>
          <a:prstGeom prst="rect">
            <a:avLst/>
          </a:prstGeom>
          <a:noFill/>
        </p:spPr>
        <p:txBody>
          <a:bodyPr wrap="square" rtlCol="0">
            <a:spAutoFit/>
          </a:bodyPr>
          <a:lstStyle/>
          <a:p>
            <a:r>
              <a:rPr lang="en-US" sz="1200" u="sng" dirty="0">
                <a:solidFill>
                  <a:schemeClr val="bg1"/>
                </a:solidFill>
                <a:latin typeface="Calibri" panose="020F0502020204030204" pitchFamily="34" charset="0"/>
                <a:cs typeface="Calibri" panose="020F0502020204030204" pitchFamily="34" charset="0"/>
              </a:rPr>
              <a:t>Key takeaways</a:t>
            </a:r>
            <a:r>
              <a:rPr lang="en-US" sz="1200" dirty="0">
                <a:solidFill>
                  <a:schemeClr val="bg1"/>
                </a:solidFill>
                <a:latin typeface="Calibri" panose="020F0502020204030204" pitchFamily="34" charset="0"/>
                <a:cs typeface="Calibri" panose="020F0502020204030204" pitchFamily="34" charset="0"/>
              </a:rPr>
              <a:t>:</a:t>
            </a:r>
          </a:p>
          <a:p>
            <a:pPr marL="285750" indent="-2857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Laptops with 64GB and 32GB RAM are high priced laptops.</a:t>
            </a:r>
          </a:p>
          <a:p>
            <a:pPr marL="285750" indent="-2857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Laptops with 2GB, 4GB and 6GB RAM are low priced laptops.</a:t>
            </a:r>
          </a:p>
          <a:p>
            <a:pPr marL="285750" indent="-2857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Price of the laptop increases with increase in RAM.</a:t>
            </a:r>
          </a:p>
          <a:p>
            <a:endParaRPr lang="en-US" sz="1200" dirty="0">
              <a:solidFill>
                <a:schemeClr val="bg1"/>
              </a:solidFill>
              <a:latin typeface="Calibri" panose="020F0502020204030204" pitchFamily="34" charset="0"/>
              <a:cs typeface="Calibri" panose="020F0502020204030204" pitchFamily="34" charset="0"/>
            </a:endParaRPr>
          </a:p>
          <a:p>
            <a:endParaRPr lang="en-IN" sz="1200"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xmlns="" id="{B0FAAEB1-CF4E-BCE4-FC58-2FB3416CFB0C}"/>
              </a:ext>
            </a:extLst>
          </p:cNvPr>
          <p:cNvSpPr txBox="1"/>
          <p:nvPr/>
        </p:nvSpPr>
        <p:spPr>
          <a:xfrm>
            <a:off x="209973" y="2865120"/>
            <a:ext cx="3962400" cy="1761067"/>
          </a:xfrm>
          <a:prstGeom prst="rect">
            <a:avLst/>
          </a:prstGeom>
          <a:noFill/>
          <a:ln>
            <a:solidFill>
              <a:schemeClr val="bg1"/>
            </a:solidFill>
          </a:ln>
        </p:spPr>
        <p:txBody>
          <a:bodyPr wrap="square" rtlCol="0">
            <a:spAutoFit/>
          </a:bodyPr>
          <a:lstStyle/>
          <a:p>
            <a:endParaRPr lang="en-IN" dirty="0"/>
          </a:p>
        </p:txBody>
      </p:sp>
      <p:sp>
        <p:nvSpPr>
          <p:cNvPr id="9" name="TextBox 8">
            <a:extLst>
              <a:ext uri="{FF2B5EF4-FFF2-40B4-BE49-F238E27FC236}">
                <a16:creationId xmlns:a16="http://schemas.microsoft.com/office/drawing/2014/main" xmlns="" id="{D939001F-275C-73C2-59EE-DC0411552FE3}"/>
              </a:ext>
            </a:extLst>
          </p:cNvPr>
          <p:cNvSpPr txBox="1"/>
          <p:nvPr/>
        </p:nvSpPr>
        <p:spPr>
          <a:xfrm>
            <a:off x="4504267" y="2865120"/>
            <a:ext cx="3954779" cy="1697506"/>
          </a:xfrm>
          <a:prstGeom prst="rect">
            <a:avLst/>
          </a:prstGeom>
          <a:noFill/>
          <a:ln>
            <a:solidFill>
              <a:schemeClr val="bg1"/>
            </a:solidFill>
          </a:ln>
        </p:spPr>
        <p:txBody>
          <a:bodyPr wrap="square" rtlCol="0">
            <a:spAutoFit/>
          </a:bodyPr>
          <a:lstStyle/>
          <a:p>
            <a:endParaRPr lang="en-IN" dirty="0"/>
          </a:p>
        </p:txBody>
      </p:sp>
    </p:spTree>
    <p:extLst>
      <p:ext uri="{BB962C8B-B14F-4D97-AF65-F5344CB8AC3E}">
        <p14:creationId xmlns:p14="http://schemas.microsoft.com/office/powerpoint/2010/main" xmlns="" val="3738590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41"/>
          <p:cNvPicPr preferRelativeResize="0"/>
          <p:nvPr/>
        </p:nvPicPr>
        <p:blipFill rotWithShape="1">
          <a:blip r:embed="rId3">
            <a:alphaModFix/>
          </a:blip>
          <a:srcRect/>
          <a:stretch/>
        </p:blipFill>
        <p:spPr>
          <a:xfrm>
            <a:off x="2" y="0"/>
            <a:ext cx="9143998" cy="5143499"/>
          </a:xfrm>
          <a:prstGeom prst="rect">
            <a:avLst/>
          </a:prstGeom>
          <a:noFill/>
          <a:ln>
            <a:noFill/>
          </a:ln>
        </p:spPr>
      </p:pic>
      <p:pic>
        <p:nvPicPr>
          <p:cNvPr id="5" name="Picture 4">
            <a:extLst>
              <a:ext uri="{FF2B5EF4-FFF2-40B4-BE49-F238E27FC236}">
                <a16:creationId xmlns:a16="http://schemas.microsoft.com/office/drawing/2014/main" xmlns="" id="{36C3B224-6CE2-1DB0-0BE7-6F34ED21A21F}"/>
              </a:ext>
            </a:extLst>
          </p:cNvPr>
          <p:cNvPicPr>
            <a:picLocks noChangeAspect="1"/>
          </p:cNvPicPr>
          <p:nvPr/>
        </p:nvPicPr>
        <p:blipFill>
          <a:blip r:embed="rId4"/>
          <a:stretch>
            <a:fillRect/>
          </a:stretch>
        </p:blipFill>
        <p:spPr>
          <a:xfrm>
            <a:off x="4770346" y="709609"/>
            <a:ext cx="3242508" cy="2229916"/>
          </a:xfrm>
          <a:prstGeom prst="rect">
            <a:avLst/>
          </a:prstGeom>
        </p:spPr>
      </p:pic>
      <p:pic>
        <p:nvPicPr>
          <p:cNvPr id="11" name="Picture 10">
            <a:extLst>
              <a:ext uri="{FF2B5EF4-FFF2-40B4-BE49-F238E27FC236}">
                <a16:creationId xmlns:a16="http://schemas.microsoft.com/office/drawing/2014/main" xmlns="" id="{97102451-4D57-41D6-D273-0F001682575A}"/>
              </a:ext>
            </a:extLst>
          </p:cNvPr>
          <p:cNvPicPr>
            <a:picLocks noChangeAspect="1"/>
          </p:cNvPicPr>
          <p:nvPr/>
        </p:nvPicPr>
        <p:blipFill>
          <a:blip r:embed="rId5"/>
          <a:stretch>
            <a:fillRect/>
          </a:stretch>
        </p:blipFill>
        <p:spPr>
          <a:xfrm>
            <a:off x="1023497" y="665852"/>
            <a:ext cx="2295436" cy="2263286"/>
          </a:xfrm>
          <a:prstGeom prst="rect">
            <a:avLst/>
          </a:prstGeom>
        </p:spPr>
      </p:pic>
      <p:sp>
        <p:nvSpPr>
          <p:cNvPr id="2" name="TextBox 1">
            <a:extLst>
              <a:ext uri="{FF2B5EF4-FFF2-40B4-BE49-F238E27FC236}">
                <a16:creationId xmlns:a16="http://schemas.microsoft.com/office/drawing/2014/main" xmlns="" id="{DE6690E4-B2AC-3EC4-FD5B-D1E9D6D61A36}"/>
              </a:ext>
            </a:extLst>
          </p:cNvPr>
          <p:cNvSpPr txBox="1"/>
          <p:nvPr/>
        </p:nvSpPr>
        <p:spPr>
          <a:xfrm>
            <a:off x="176107" y="233473"/>
            <a:ext cx="6759786" cy="276999"/>
          </a:xfrm>
          <a:prstGeom prst="rect">
            <a:avLst/>
          </a:prstGeom>
          <a:noFill/>
        </p:spPr>
        <p:txBody>
          <a:bodyPr wrap="square" rtlCol="0">
            <a:spAutoFit/>
          </a:bodyPr>
          <a:lstStyle/>
          <a:p>
            <a:r>
              <a:rPr lang="en-US" sz="1200" b="1" u="sng" dirty="0">
                <a:solidFill>
                  <a:schemeClr val="bg1"/>
                </a:solidFill>
                <a:latin typeface="Calibri" panose="020F0502020204030204" pitchFamily="34" charset="0"/>
                <a:cs typeface="Calibri" panose="020F0502020204030204" pitchFamily="34" charset="0"/>
              </a:rPr>
              <a:t>ANALYSIS ON GPU BRAND VARIABLE</a:t>
            </a:r>
            <a:endParaRPr lang="en-IN" sz="1200" b="1" u="sng" dirty="0">
              <a:solidFill>
                <a:schemeClr val="bg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xmlns="" id="{8956F784-9D1E-28AC-CCFA-4B829B3802E8}"/>
              </a:ext>
            </a:extLst>
          </p:cNvPr>
          <p:cNvSpPr txBox="1"/>
          <p:nvPr/>
        </p:nvSpPr>
        <p:spPr>
          <a:xfrm>
            <a:off x="392853" y="3237653"/>
            <a:ext cx="3447627" cy="1938992"/>
          </a:xfrm>
          <a:prstGeom prst="rect">
            <a:avLst/>
          </a:prstGeom>
          <a:noFill/>
        </p:spPr>
        <p:txBody>
          <a:bodyPr wrap="square" rtlCol="0">
            <a:spAutoFit/>
          </a:bodyPr>
          <a:lstStyle/>
          <a:p>
            <a:pPr>
              <a:buClr>
                <a:schemeClr val="bg1"/>
              </a:buClr>
            </a:pPr>
            <a:r>
              <a:rPr lang="en-US" sz="1200" u="sng" dirty="0">
                <a:solidFill>
                  <a:schemeClr val="bg1"/>
                </a:solidFill>
                <a:latin typeface="Calibri" panose="020F0502020204030204" pitchFamily="34" charset="0"/>
                <a:cs typeface="Calibri" panose="020F0502020204030204" pitchFamily="34" charset="0"/>
              </a:rPr>
              <a:t>Key takeaways</a:t>
            </a:r>
            <a:r>
              <a:rPr lang="en-US" sz="1200" dirty="0">
                <a:solidFill>
                  <a:schemeClr val="bg1"/>
                </a:solidFill>
                <a:latin typeface="Calibri" panose="020F0502020204030204" pitchFamily="34" charset="0"/>
                <a:cs typeface="Calibri" panose="020F0502020204030204" pitchFamily="34" charset="0"/>
              </a:rPr>
              <a:t>:</a:t>
            </a:r>
          </a:p>
          <a:p>
            <a:pPr marL="285750" indent="-2857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Almost 55% of the laptops in the data has Intel graphic processor.</a:t>
            </a:r>
          </a:p>
          <a:p>
            <a:pPr marL="285750" indent="-2857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About 30% of the laptops in the data has Nvidia graphic processor.</a:t>
            </a:r>
          </a:p>
          <a:p>
            <a:pPr marL="285750" indent="-2857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Only 13% of the laptops in the data has AMD graphic processor.</a:t>
            </a:r>
          </a:p>
          <a:p>
            <a:endParaRPr lang="en-US" sz="1200" dirty="0">
              <a:solidFill>
                <a:schemeClr val="bg1"/>
              </a:solidFill>
              <a:latin typeface="Calibri" panose="020F0502020204030204" pitchFamily="34" charset="0"/>
              <a:cs typeface="Calibri" panose="020F0502020204030204" pitchFamily="34" charset="0"/>
            </a:endParaRPr>
          </a:p>
          <a:p>
            <a:endParaRPr lang="en-US" sz="1200" dirty="0">
              <a:solidFill>
                <a:schemeClr val="bg1"/>
              </a:solidFill>
              <a:latin typeface="Calibri" panose="020F0502020204030204" pitchFamily="34" charset="0"/>
              <a:cs typeface="Calibri" panose="020F0502020204030204" pitchFamily="34" charset="0"/>
            </a:endParaRPr>
          </a:p>
          <a:p>
            <a:endParaRPr lang="en-IN" sz="12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xmlns="" id="{60848269-23D8-47C7-6128-5C4927797A83}"/>
              </a:ext>
            </a:extLst>
          </p:cNvPr>
          <p:cNvSpPr txBox="1"/>
          <p:nvPr/>
        </p:nvSpPr>
        <p:spPr>
          <a:xfrm>
            <a:off x="4382347" y="3318933"/>
            <a:ext cx="4179146" cy="1569660"/>
          </a:xfrm>
          <a:prstGeom prst="rect">
            <a:avLst/>
          </a:prstGeom>
          <a:noFill/>
        </p:spPr>
        <p:txBody>
          <a:bodyPr wrap="square" rtlCol="0">
            <a:spAutoFit/>
          </a:bodyPr>
          <a:lstStyle/>
          <a:p>
            <a:r>
              <a:rPr lang="en-US" sz="1200" u="sng" dirty="0">
                <a:solidFill>
                  <a:schemeClr val="bg1"/>
                </a:solidFill>
                <a:latin typeface="Calibri" panose="020F0502020204030204" pitchFamily="34" charset="0"/>
                <a:cs typeface="Calibri" panose="020F0502020204030204" pitchFamily="34" charset="0"/>
              </a:rPr>
              <a:t>Key takeaways</a:t>
            </a:r>
            <a:r>
              <a:rPr lang="en-US" sz="1200" dirty="0">
                <a:solidFill>
                  <a:schemeClr val="bg1"/>
                </a:solidFill>
                <a:latin typeface="Calibri" panose="020F0502020204030204" pitchFamily="34" charset="0"/>
                <a:cs typeface="Calibri" panose="020F0502020204030204" pitchFamily="34" charset="0"/>
              </a:rPr>
              <a:t>:</a:t>
            </a:r>
          </a:p>
          <a:p>
            <a:pPr marL="285750" indent="-2857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Laptops with Nvidia graphic processor are higher priced laptops.</a:t>
            </a:r>
          </a:p>
          <a:p>
            <a:pPr marL="285750" indent="-2857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Laptops with Intel and AMD graphic processor are similar priced and slightly lower priced when compare to laptops with Nvidia graphic processor.</a:t>
            </a:r>
          </a:p>
          <a:p>
            <a:endParaRPr lang="en-US" sz="1200" dirty="0">
              <a:solidFill>
                <a:schemeClr val="bg1"/>
              </a:solidFill>
              <a:latin typeface="Calibri" panose="020F0502020204030204" pitchFamily="34" charset="0"/>
              <a:cs typeface="Calibri" panose="020F0502020204030204" pitchFamily="34" charset="0"/>
            </a:endParaRPr>
          </a:p>
          <a:p>
            <a:endParaRPr lang="en-IN" sz="1200"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xmlns="" id="{960E2518-36EF-3F82-7688-4BF48EA1B81F}"/>
              </a:ext>
            </a:extLst>
          </p:cNvPr>
          <p:cNvSpPr txBox="1"/>
          <p:nvPr/>
        </p:nvSpPr>
        <p:spPr>
          <a:xfrm>
            <a:off x="4321387" y="3204507"/>
            <a:ext cx="4348480" cy="1394586"/>
          </a:xfrm>
          <a:prstGeom prst="rect">
            <a:avLst/>
          </a:prstGeom>
          <a:noFill/>
          <a:ln>
            <a:solidFill>
              <a:schemeClr val="bg1"/>
            </a:solidFill>
          </a:ln>
        </p:spPr>
        <p:txBody>
          <a:bodyPr wrap="square" rtlCol="0">
            <a:spAutoFit/>
          </a:bodyPr>
          <a:lstStyle/>
          <a:p>
            <a:endParaRPr lang="en-IN" dirty="0"/>
          </a:p>
        </p:txBody>
      </p:sp>
      <p:sp>
        <p:nvSpPr>
          <p:cNvPr id="9" name="TextBox 8">
            <a:extLst>
              <a:ext uri="{FF2B5EF4-FFF2-40B4-BE49-F238E27FC236}">
                <a16:creationId xmlns:a16="http://schemas.microsoft.com/office/drawing/2014/main" xmlns="" id="{379B9DB4-708D-B2DF-B1AC-E7FBE71AE99E}"/>
              </a:ext>
            </a:extLst>
          </p:cNvPr>
          <p:cNvSpPr txBox="1"/>
          <p:nvPr/>
        </p:nvSpPr>
        <p:spPr>
          <a:xfrm>
            <a:off x="392853" y="3237653"/>
            <a:ext cx="3664374" cy="1394586"/>
          </a:xfrm>
          <a:prstGeom prst="rect">
            <a:avLst/>
          </a:prstGeom>
          <a:noFill/>
          <a:ln>
            <a:solidFill>
              <a:schemeClr val="bg1"/>
            </a:solidFill>
          </a:ln>
        </p:spPr>
        <p:txBody>
          <a:bodyPr wrap="square" rtlCol="0">
            <a:spAutoFit/>
          </a:bodyPr>
          <a:lstStyle/>
          <a:p>
            <a:endParaRPr lang="en-IN" dirty="0"/>
          </a:p>
        </p:txBody>
      </p:sp>
    </p:spTree>
    <p:extLst>
      <p:ext uri="{BB962C8B-B14F-4D97-AF65-F5344CB8AC3E}">
        <p14:creationId xmlns:p14="http://schemas.microsoft.com/office/powerpoint/2010/main" xmlns="" val="7610547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41"/>
          <p:cNvPicPr preferRelativeResize="0"/>
          <p:nvPr/>
        </p:nvPicPr>
        <p:blipFill rotWithShape="1">
          <a:blip r:embed="rId3">
            <a:alphaModFix/>
          </a:blip>
          <a:srcRect/>
          <a:stretch/>
        </p:blipFill>
        <p:spPr>
          <a:xfrm>
            <a:off x="2" y="1"/>
            <a:ext cx="9143998" cy="5143499"/>
          </a:xfrm>
          <a:prstGeom prst="rect">
            <a:avLst/>
          </a:prstGeom>
          <a:noFill/>
          <a:ln>
            <a:noFill/>
          </a:ln>
        </p:spPr>
      </p:pic>
      <p:pic>
        <p:nvPicPr>
          <p:cNvPr id="3" name="Picture 2">
            <a:extLst>
              <a:ext uri="{FF2B5EF4-FFF2-40B4-BE49-F238E27FC236}">
                <a16:creationId xmlns:a16="http://schemas.microsoft.com/office/drawing/2014/main" xmlns="" id="{C7515F23-FAC9-4198-32C5-5DC8B43D31B1}"/>
              </a:ext>
            </a:extLst>
          </p:cNvPr>
          <p:cNvPicPr>
            <a:picLocks noChangeAspect="1"/>
          </p:cNvPicPr>
          <p:nvPr/>
        </p:nvPicPr>
        <p:blipFill>
          <a:blip r:embed="rId4"/>
          <a:stretch>
            <a:fillRect/>
          </a:stretch>
        </p:blipFill>
        <p:spPr>
          <a:xfrm>
            <a:off x="5215467" y="712257"/>
            <a:ext cx="3020332" cy="2094166"/>
          </a:xfrm>
          <a:prstGeom prst="rect">
            <a:avLst/>
          </a:prstGeom>
        </p:spPr>
      </p:pic>
      <p:pic>
        <p:nvPicPr>
          <p:cNvPr id="4" name="Picture 3">
            <a:extLst>
              <a:ext uri="{FF2B5EF4-FFF2-40B4-BE49-F238E27FC236}">
                <a16:creationId xmlns:a16="http://schemas.microsoft.com/office/drawing/2014/main" xmlns="" id="{E461D049-4DE9-FC93-C844-3E846E293E57}"/>
              </a:ext>
            </a:extLst>
          </p:cNvPr>
          <p:cNvPicPr>
            <a:picLocks noChangeAspect="1"/>
          </p:cNvPicPr>
          <p:nvPr/>
        </p:nvPicPr>
        <p:blipFill>
          <a:blip r:embed="rId5"/>
          <a:stretch>
            <a:fillRect/>
          </a:stretch>
        </p:blipFill>
        <p:spPr>
          <a:xfrm>
            <a:off x="481679" y="712257"/>
            <a:ext cx="3528136" cy="2094166"/>
          </a:xfrm>
          <a:prstGeom prst="rect">
            <a:avLst/>
          </a:prstGeom>
        </p:spPr>
      </p:pic>
      <p:sp>
        <p:nvSpPr>
          <p:cNvPr id="5" name="TextBox 4">
            <a:extLst>
              <a:ext uri="{FF2B5EF4-FFF2-40B4-BE49-F238E27FC236}">
                <a16:creationId xmlns:a16="http://schemas.microsoft.com/office/drawing/2014/main" xmlns="" id="{CB465F4C-D795-2437-A28F-CC11006B61DE}"/>
              </a:ext>
            </a:extLst>
          </p:cNvPr>
          <p:cNvSpPr txBox="1"/>
          <p:nvPr/>
        </p:nvSpPr>
        <p:spPr>
          <a:xfrm>
            <a:off x="252369" y="293942"/>
            <a:ext cx="6934138" cy="307777"/>
          </a:xfrm>
          <a:prstGeom prst="rect">
            <a:avLst/>
          </a:prstGeom>
          <a:noFill/>
        </p:spPr>
        <p:txBody>
          <a:bodyPr wrap="square" rtlCol="0">
            <a:spAutoFit/>
          </a:bodyPr>
          <a:lstStyle/>
          <a:p>
            <a:r>
              <a:rPr lang="en-US" b="1" u="sng" dirty="0">
                <a:solidFill>
                  <a:schemeClr val="bg1"/>
                </a:solidFill>
                <a:latin typeface="Calibri" panose="020F0502020204030204" pitchFamily="34" charset="0"/>
                <a:cs typeface="Calibri" panose="020F0502020204030204" pitchFamily="34" charset="0"/>
              </a:rPr>
              <a:t>Analysis on Operating system </a:t>
            </a:r>
            <a:endParaRPr lang="en-IN" b="1" u="sng" dirty="0">
              <a:solidFill>
                <a:schemeClr val="bg1"/>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xmlns="" id="{75A1A080-DB34-FF30-4140-6E96C4D6BEF6}"/>
              </a:ext>
            </a:extLst>
          </p:cNvPr>
          <p:cNvSpPr txBox="1"/>
          <p:nvPr/>
        </p:nvSpPr>
        <p:spPr>
          <a:xfrm>
            <a:off x="400399" y="3027498"/>
            <a:ext cx="3967418" cy="2308324"/>
          </a:xfrm>
          <a:prstGeom prst="rect">
            <a:avLst/>
          </a:prstGeom>
          <a:noFill/>
        </p:spPr>
        <p:txBody>
          <a:bodyPr wrap="square" rtlCol="0">
            <a:spAutoFit/>
          </a:bodyPr>
          <a:lstStyle/>
          <a:p>
            <a:r>
              <a:rPr lang="en-US" sz="1200" u="sng" dirty="0">
                <a:solidFill>
                  <a:schemeClr val="bg1"/>
                </a:solidFill>
                <a:latin typeface="Calibri" panose="020F0502020204030204" pitchFamily="34" charset="0"/>
                <a:cs typeface="Calibri" panose="020F0502020204030204" pitchFamily="34" charset="0"/>
              </a:rPr>
              <a:t>Key takeaways</a:t>
            </a:r>
            <a:r>
              <a:rPr lang="en-US" sz="1200" dirty="0">
                <a:solidFill>
                  <a:schemeClr val="bg1"/>
                </a:solidFill>
                <a:latin typeface="Calibri" panose="020F0502020204030204" pitchFamily="34" charset="0"/>
                <a:cs typeface="Calibri" panose="020F0502020204030204" pitchFamily="34" charset="0"/>
              </a:rPr>
              <a:t>:</a:t>
            </a:r>
          </a:p>
          <a:p>
            <a:pPr marL="285750" indent="-2857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Almost 86% of the laptops in the given data are having Windows operating system.</a:t>
            </a:r>
          </a:p>
          <a:p>
            <a:pPr marL="285750" indent="-2857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Only 1% of the laptops in the data having Mac operating system.</a:t>
            </a:r>
          </a:p>
          <a:p>
            <a:pPr marL="285750" indent="-2857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Exactly 12% of the laptops in the data having either no operating system, Linux or other operating system.</a:t>
            </a:r>
          </a:p>
          <a:p>
            <a:pPr marL="285750" indent="-285750">
              <a:buFont typeface="Wingdings" panose="05000000000000000000" pitchFamily="2" charset="2"/>
              <a:buChar char="Ø"/>
            </a:pPr>
            <a:endParaRPr lang="en-US" sz="1200" dirty="0">
              <a:solidFill>
                <a:schemeClr val="bg1"/>
              </a:solidFill>
              <a:latin typeface="Calibri" panose="020F0502020204030204" pitchFamily="34" charset="0"/>
              <a:cs typeface="Calibri" panose="020F0502020204030204" pitchFamily="34" charset="0"/>
            </a:endParaRPr>
          </a:p>
          <a:p>
            <a:endParaRPr lang="en-US" sz="1200" dirty="0">
              <a:solidFill>
                <a:schemeClr val="bg1"/>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endParaRPr lang="en-US" sz="1200" dirty="0">
              <a:solidFill>
                <a:schemeClr val="bg1"/>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endParaRPr lang="en-US" sz="1200" dirty="0">
              <a:solidFill>
                <a:schemeClr val="bg1"/>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endParaRPr lang="en-IN" sz="1200"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xmlns="" id="{FABED83D-4904-B4BE-3FC0-A587ECCFAA4E}"/>
              </a:ext>
            </a:extLst>
          </p:cNvPr>
          <p:cNvSpPr txBox="1"/>
          <p:nvPr/>
        </p:nvSpPr>
        <p:spPr>
          <a:xfrm>
            <a:off x="4842646" y="3027498"/>
            <a:ext cx="3765973" cy="1569660"/>
          </a:xfrm>
          <a:prstGeom prst="rect">
            <a:avLst/>
          </a:prstGeom>
          <a:noFill/>
        </p:spPr>
        <p:txBody>
          <a:bodyPr wrap="square" rtlCol="0">
            <a:spAutoFit/>
          </a:bodyPr>
          <a:lstStyle/>
          <a:p>
            <a:r>
              <a:rPr lang="en-US" sz="1200" u="sng" dirty="0">
                <a:solidFill>
                  <a:schemeClr val="bg1"/>
                </a:solidFill>
                <a:latin typeface="Calibri" panose="020F0502020204030204" pitchFamily="34" charset="0"/>
                <a:cs typeface="Calibri" panose="020F0502020204030204" pitchFamily="34" charset="0"/>
              </a:rPr>
              <a:t>Key takeaways</a:t>
            </a:r>
            <a:r>
              <a:rPr lang="en-US" sz="1200" dirty="0">
                <a:solidFill>
                  <a:schemeClr val="bg1"/>
                </a:solidFill>
                <a:latin typeface="Calibri" panose="020F0502020204030204" pitchFamily="34" charset="0"/>
                <a:cs typeface="Calibri" panose="020F0502020204030204" pitchFamily="34" charset="0"/>
              </a:rPr>
              <a:t>:</a:t>
            </a:r>
          </a:p>
          <a:p>
            <a:pPr marL="285750" indent="-2857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Laptops having Mac operating system are high priced laptops.</a:t>
            </a:r>
          </a:p>
          <a:p>
            <a:pPr marL="285750" indent="-2857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Laptops having Windows operating system are slightly lower priced compared to Mac operating system and higher than laptops having no OS, Linux or other operating system.</a:t>
            </a:r>
          </a:p>
          <a:p>
            <a:pPr marL="285750" indent="-285750">
              <a:buFont typeface="Wingdings" panose="05000000000000000000" pitchFamily="2" charset="2"/>
              <a:buChar char="Ø"/>
            </a:pPr>
            <a:endParaRPr lang="en-IN" sz="1200" dirty="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xmlns="" id="{6C9CEA02-B75F-8AB2-9AA2-452415A18265}"/>
              </a:ext>
            </a:extLst>
          </p:cNvPr>
          <p:cNvSpPr txBox="1"/>
          <p:nvPr/>
        </p:nvSpPr>
        <p:spPr>
          <a:xfrm>
            <a:off x="400399" y="3027498"/>
            <a:ext cx="3907441" cy="1537729"/>
          </a:xfrm>
          <a:prstGeom prst="rect">
            <a:avLst/>
          </a:prstGeom>
          <a:noFill/>
          <a:ln>
            <a:solidFill>
              <a:schemeClr val="bg1"/>
            </a:solidFill>
          </a:ln>
        </p:spPr>
        <p:txBody>
          <a:bodyPr wrap="square" rtlCol="0">
            <a:spAutoFit/>
          </a:bodyPr>
          <a:lstStyle/>
          <a:p>
            <a:endParaRPr lang="en-IN" dirty="0"/>
          </a:p>
        </p:txBody>
      </p:sp>
      <p:sp>
        <p:nvSpPr>
          <p:cNvPr id="8" name="TextBox 7">
            <a:extLst>
              <a:ext uri="{FF2B5EF4-FFF2-40B4-BE49-F238E27FC236}">
                <a16:creationId xmlns:a16="http://schemas.microsoft.com/office/drawing/2014/main" xmlns="" id="{EF0C3256-F918-E7E2-9E2F-81D54605848F}"/>
              </a:ext>
            </a:extLst>
          </p:cNvPr>
          <p:cNvSpPr txBox="1"/>
          <p:nvPr/>
        </p:nvSpPr>
        <p:spPr>
          <a:xfrm>
            <a:off x="4842646" y="3046645"/>
            <a:ext cx="3967418" cy="1518582"/>
          </a:xfrm>
          <a:prstGeom prst="rect">
            <a:avLst/>
          </a:prstGeom>
          <a:noFill/>
          <a:ln>
            <a:solidFill>
              <a:schemeClr val="bg1"/>
            </a:solidFill>
          </a:ln>
        </p:spPr>
        <p:txBody>
          <a:bodyPr wrap="square" rtlCol="0">
            <a:spAutoFit/>
          </a:bodyPr>
          <a:lstStyle/>
          <a:p>
            <a:endParaRPr lang="en-IN" dirty="0"/>
          </a:p>
        </p:txBody>
      </p:sp>
    </p:spTree>
    <p:extLst>
      <p:ext uri="{BB962C8B-B14F-4D97-AF65-F5344CB8AC3E}">
        <p14:creationId xmlns:p14="http://schemas.microsoft.com/office/powerpoint/2010/main" xmlns="" val="3595787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41"/>
          <p:cNvPicPr preferRelativeResize="0"/>
          <p:nvPr/>
        </p:nvPicPr>
        <p:blipFill rotWithShape="1">
          <a:blip r:embed="rId3">
            <a:alphaModFix/>
          </a:blip>
          <a:srcRect/>
          <a:stretch/>
        </p:blipFill>
        <p:spPr>
          <a:xfrm>
            <a:off x="2" y="1"/>
            <a:ext cx="9143998" cy="5143499"/>
          </a:xfrm>
          <a:prstGeom prst="rect">
            <a:avLst/>
          </a:prstGeom>
          <a:noFill/>
          <a:ln>
            <a:noFill/>
          </a:ln>
        </p:spPr>
      </p:pic>
      <p:pic>
        <p:nvPicPr>
          <p:cNvPr id="3" name="Picture 2">
            <a:extLst>
              <a:ext uri="{FF2B5EF4-FFF2-40B4-BE49-F238E27FC236}">
                <a16:creationId xmlns:a16="http://schemas.microsoft.com/office/drawing/2014/main" xmlns="" id="{9D968324-AA5D-2AC2-99DE-E2B80AFCA26A}"/>
              </a:ext>
            </a:extLst>
          </p:cNvPr>
          <p:cNvPicPr>
            <a:picLocks noChangeAspect="1"/>
          </p:cNvPicPr>
          <p:nvPr/>
        </p:nvPicPr>
        <p:blipFill>
          <a:blip r:embed="rId4"/>
          <a:stretch>
            <a:fillRect/>
          </a:stretch>
        </p:blipFill>
        <p:spPr>
          <a:xfrm>
            <a:off x="300421" y="649582"/>
            <a:ext cx="4253245" cy="2530411"/>
          </a:xfrm>
          <a:prstGeom prst="rect">
            <a:avLst/>
          </a:prstGeom>
        </p:spPr>
      </p:pic>
      <p:graphicFrame>
        <p:nvGraphicFramePr>
          <p:cNvPr id="4" name="Table 4">
            <a:extLst>
              <a:ext uri="{FF2B5EF4-FFF2-40B4-BE49-F238E27FC236}">
                <a16:creationId xmlns:a16="http://schemas.microsoft.com/office/drawing/2014/main" xmlns="" id="{A32F52B7-3B03-96AD-F132-AC2E79FCFACF}"/>
              </a:ext>
            </a:extLst>
          </p:cNvPr>
          <p:cNvGraphicFramePr>
            <a:graphicFrameLocks noGrp="1"/>
          </p:cNvGraphicFramePr>
          <p:nvPr>
            <p:extLst>
              <p:ext uri="{D42A27DB-BD31-4B8C-83A1-F6EECF244321}">
                <p14:modId xmlns:p14="http://schemas.microsoft.com/office/powerpoint/2010/main" xmlns="" val="4109099615"/>
              </p:ext>
            </p:extLst>
          </p:nvPr>
        </p:nvGraphicFramePr>
        <p:xfrm>
          <a:off x="5158068" y="856256"/>
          <a:ext cx="3616200" cy="2202799"/>
        </p:xfrm>
        <a:graphic>
          <a:graphicData uri="http://schemas.openxmlformats.org/drawingml/2006/table">
            <a:tbl>
              <a:tblPr firstRow="1" bandRow="1">
                <a:tableStyleId>{7C32AA2C-D27D-4419-AF1A-19E52163CEF9}</a:tableStyleId>
              </a:tblPr>
              <a:tblGrid>
                <a:gridCol w="568200">
                  <a:extLst>
                    <a:ext uri="{9D8B030D-6E8A-4147-A177-3AD203B41FA5}">
                      <a16:colId xmlns:a16="http://schemas.microsoft.com/office/drawing/2014/main" xmlns="" val="2171596153"/>
                    </a:ext>
                  </a:extLst>
                </a:gridCol>
                <a:gridCol w="1943947">
                  <a:extLst>
                    <a:ext uri="{9D8B030D-6E8A-4147-A177-3AD203B41FA5}">
                      <a16:colId xmlns:a16="http://schemas.microsoft.com/office/drawing/2014/main" xmlns="" val="4282929755"/>
                    </a:ext>
                  </a:extLst>
                </a:gridCol>
                <a:gridCol w="1104053">
                  <a:extLst>
                    <a:ext uri="{9D8B030D-6E8A-4147-A177-3AD203B41FA5}">
                      <a16:colId xmlns:a16="http://schemas.microsoft.com/office/drawing/2014/main" xmlns="" val="2373560041"/>
                    </a:ext>
                  </a:extLst>
                </a:gridCol>
              </a:tblGrid>
              <a:tr h="310082">
                <a:tc>
                  <a:txBody>
                    <a:bodyPr/>
                    <a:lstStyle/>
                    <a:p>
                      <a:r>
                        <a:rPr lang="en-US" b="1" dirty="0">
                          <a:solidFill>
                            <a:schemeClr val="bg1"/>
                          </a:solidFill>
                          <a:latin typeface="Calibri" panose="020F0502020204030204" pitchFamily="34" charset="0"/>
                          <a:cs typeface="Calibri" panose="020F0502020204030204" pitchFamily="34" charset="0"/>
                        </a:rPr>
                        <a:t>s.no</a:t>
                      </a:r>
                      <a:endParaRPr lang="en-IN" b="1" dirty="0">
                        <a:solidFill>
                          <a:schemeClr val="bg1"/>
                        </a:solidFill>
                        <a:latin typeface="Calibri" panose="020F0502020204030204" pitchFamily="34" charset="0"/>
                        <a:cs typeface="Calibri" panose="020F0502020204030204" pitchFamily="34" charset="0"/>
                      </a:endParaRPr>
                    </a:p>
                  </a:txBody>
                  <a:tcPr>
                    <a:noFill/>
                  </a:tcPr>
                </a:tc>
                <a:tc>
                  <a:txBody>
                    <a:bodyPr/>
                    <a:lstStyle/>
                    <a:p>
                      <a:r>
                        <a:rPr lang="en-US" b="1" dirty="0">
                          <a:solidFill>
                            <a:schemeClr val="bg1"/>
                          </a:solidFill>
                          <a:latin typeface="Calibri" panose="020F0502020204030204" pitchFamily="34" charset="0"/>
                          <a:cs typeface="Calibri" panose="020F0502020204030204" pitchFamily="34" charset="0"/>
                        </a:rPr>
                        <a:t>Variables</a:t>
                      </a:r>
                      <a:endParaRPr lang="en-IN" b="1" dirty="0">
                        <a:solidFill>
                          <a:schemeClr val="bg1"/>
                        </a:solidFill>
                        <a:latin typeface="Calibri" panose="020F0502020204030204" pitchFamily="34" charset="0"/>
                        <a:cs typeface="Calibri" panose="020F0502020204030204" pitchFamily="34" charset="0"/>
                      </a:endParaRPr>
                    </a:p>
                  </a:txBody>
                  <a:tcPr>
                    <a:noFill/>
                  </a:tcPr>
                </a:tc>
                <a:tc>
                  <a:txBody>
                    <a:bodyPr/>
                    <a:lstStyle/>
                    <a:p>
                      <a:r>
                        <a:rPr lang="en-US" b="1" dirty="0">
                          <a:solidFill>
                            <a:schemeClr val="bg1"/>
                          </a:solidFill>
                          <a:latin typeface="Calibri" panose="020F0502020204030204" pitchFamily="34" charset="0"/>
                          <a:cs typeface="Calibri" panose="020F0502020204030204" pitchFamily="34" charset="0"/>
                        </a:rPr>
                        <a:t>VIF</a:t>
                      </a:r>
                      <a:endParaRPr lang="en-IN" b="1" dirty="0">
                        <a:solidFill>
                          <a:schemeClr val="bg1"/>
                        </a:solidFill>
                        <a:latin typeface="Calibri" panose="020F0502020204030204" pitchFamily="34" charset="0"/>
                        <a:cs typeface="Calibri" panose="020F0502020204030204" pitchFamily="34" charset="0"/>
                      </a:endParaRPr>
                    </a:p>
                  </a:txBody>
                  <a:tcPr>
                    <a:noFill/>
                  </a:tcPr>
                </a:tc>
                <a:extLst>
                  <a:ext uri="{0D108BD9-81ED-4DB2-BD59-A6C34878D82A}">
                    <a16:rowId xmlns:a16="http://schemas.microsoft.com/office/drawing/2014/main" xmlns="" val="2271545058"/>
                  </a:ext>
                </a:extLst>
              </a:tr>
              <a:tr h="310082">
                <a:tc>
                  <a:txBody>
                    <a:bodyPr/>
                    <a:lstStyle/>
                    <a:p>
                      <a:r>
                        <a:rPr lang="en-US" dirty="0">
                          <a:solidFill>
                            <a:schemeClr val="bg1"/>
                          </a:solidFill>
                          <a:latin typeface="Calibri" panose="020F0502020204030204" pitchFamily="34" charset="0"/>
                          <a:cs typeface="Calibri" panose="020F0502020204030204" pitchFamily="34" charset="0"/>
                        </a:rPr>
                        <a:t>1</a:t>
                      </a:r>
                      <a:endParaRPr lang="en-IN" dirty="0">
                        <a:solidFill>
                          <a:schemeClr val="bg1"/>
                        </a:solidFill>
                        <a:latin typeface="Calibri" panose="020F0502020204030204" pitchFamily="34" charset="0"/>
                        <a:cs typeface="Calibri" panose="020F0502020204030204" pitchFamily="34" charset="0"/>
                      </a:endParaRPr>
                    </a:p>
                  </a:txBody>
                  <a:tcPr>
                    <a:noFill/>
                  </a:tcPr>
                </a:tc>
                <a:tc>
                  <a:txBody>
                    <a:bodyPr/>
                    <a:lstStyle/>
                    <a:p>
                      <a:r>
                        <a:rPr lang="en-US" dirty="0">
                          <a:solidFill>
                            <a:schemeClr val="bg1"/>
                          </a:solidFill>
                          <a:latin typeface="Calibri" panose="020F0502020204030204" pitchFamily="34" charset="0"/>
                          <a:cs typeface="Calibri" panose="020F0502020204030204" pitchFamily="34" charset="0"/>
                        </a:rPr>
                        <a:t>Ram </a:t>
                      </a:r>
                      <a:endParaRPr lang="en-IN" dirty="0">
                        <a:solidFill>
                          <a:schemeClr val="bg1"/>
                        </a:solidFill>
                        <a:latin typeface="Calibri" panose="020F0502020204030204" pitchFamily="34" charset="0"/>
                        <a:cs typeface="Calibri" panose="020F0502020204030204" pitchFamily="34" charset="0"/>
                      </a:endParaRPr>
                    </a:p>
                  </a:txBody>
                  <a:tcPr>
                    <a:noFill/>
                  </a:tcPr>
                </a:tc>
                <a:tc>
                  <a:txBody>
                    <a:bodyPr/>
                    <a:lstStyle/>
                    <a:p>
                      <a:r>
                        <a:rPr lang="en-US" dirty="0" smtClean="0">
                          <a:solidFill>
                            <a:schemeClr val="bg1"/>
                          </a:solidFill>
                          <a:latin typeface="Calibri" panose="020F0502020204030204" pitchFamily="34" charset="0"/>
                          <a:cs typeface="Calibri" panose="020F0502020204030204" pitchFamily="34" charset="0"/>
                        </a:rPr>
                        <a:t>2.21</a:t>
                      </a:r>
                      <a:endParaRPr lang="en-IN" dirty="0">
                        <a:solidFill>
                          <a:schemeClr val="bg1"/>
                        </a:solidFill>
                        <a:latin typeface="Calibri" panose="020F0502020204030204" pitchFamily="34" charset="0"/>
                        <a:cs typeface="Calibri" panose="020F0502020204030204" pitchFamily="34" charset="0"/>
                      </a:endParaRPr>
                    </a:p>
                  </a:txBody>
                  <a:tcPr>
                    <a:noFill/>
                  </a:tcPr>
                </a:tc>
                <a:extLst>
                  <a:ext uri="{0D108BD9-81ED-4DB2-BD59-A6C34878D82A}">
                    <a16:rowId xmlns:a16="http://schemas.microsoft.com/office/drawing/2014/main" xmlns="" val="1637378534"/>
                  </a:ext>
                </a:extLst>
              </a:tr>
              <a:tr h="310082">
                <a:tc>
                  <a:txBody>
                    <a:bodyPr/>
                    <a:lstStyle/>
                    <a:p>
                      <a:r>
                        <a:rPr lang="en-US" dirty="0">
                          <a:solidFill>
                            <a:schemeClr val="bg1"/>
                          </a:solidFill>
                          <a:latin typeface="Calibri" panose="020F0502020204030204" pitchFamily="34" charset="0"/>
                          <a:cs typeface="Calibri" panose="020F0502020204030204" pitchFamily="34" charset="0"/>
                        </a:rPr>
                        <a:t>2</a:t>
                      </a:r>
                      <a:endParaRPr lang="en-IN" dirty="0">
                        <a:solidFill>
                          <a:schemeClr val="bg1"/>
                        </a:solidFill>
                        <a:latin typeface="Calibri" panose="020F0502020204030204" pitchFamily="34" charset="0"/>
                        <a:cs typeface="Calibri" panose="020F0502020204030204" pitchFamily="34" charset="0"/>
                      </a:endParaRPr>
                    </a:p>
                  </a:txBody>
                  <a:tcPr>
                    <a:noFill/>
                  </a:tcPr>
                </a:tc>
                <a:tc>
                  <a:txBody>
                    <a:bodyPr/>
                    <a:lstStyle/>
                    <a:p>
                      <a:r>
                        <a:rPr lang="en-US" dirty="0">
                          <a:solidFill>
                            <a:schemeClr val="bg1"/>
                          </a:solidFill>
                          <a:latin typeface="Calibri" panose="020F0502020204030204" pitchFamily="34" charset="0"/>
                          <a:cs typeface="Calibri" panose="020F0502020204030204" pitchFamily="34" charset="0"/>
                        </a:rPr>
                        <a:t>Weight</a:t>
                      </a:r>
                      <a:endParaRPr lang="en-IN" dirty="0">
                        <a:solidFill>
                          <a:schemeClr val="bg1"/>
                        </a:solidFill>
                        <a:latin typeface="Calibri" panose="020F0502020204030204" pitchFamily="34" charset="0"/>
                        <a:cs typeface="Calibri" panose="020F0502020204030204" pitchFamily="34" charset="0"/>
                      </a:endParaRPr>
                    </a:p>
                  </a:txBody>
                  <a:tcPr>
                    <a:noFill/>
                  </a:tcPr>
                </a:tc>
                <a:tc>
                  <a:txBody>
                    <a:bodyPr/>
                    <a:lstStyle/>
                    <a:p>
                      <a:r>
                        <a:rPr lang="en-US" dirty="0" smtClean="0">
                          <a:solidFill>
                            <a:schemeClr val="bg1"/>
                          </a:solidFill>
                          <a:latin typeface="Calibri" panose="020F0502020204030204" pitchFamily="34" charset="0"/>
                          <a:cs typeface="Calibri" panose="020F0502020204030204" pitchFamily="34" charset="0"/>
                        </a:rPr>
                        <a:t>1.83</a:t>
                      </a:r>
                      <a:endParaRPr lang="en-IN" dirty="0">
                        <a:solidFill>
                          <a:schemeClr val="bg1"/>
                        </a:solidFill>
                        <a:latin typeface="Calibri" panose="020F0502020204030204" pitchFamily="34" charset="0"/>
                        <a:cs typeface="Calibri" panose="020F0502020204030204" pitchFamily="34" charset="0"/>
                      </a:endParaRPr>
                    </a:p>
                  </a:txBody>
                  <a:tcPr>
                    <a:noFill/>
                  </a:tcPr>
                </a:tc>
                <a:extLst>
                  <a:ext uri="{0D108BD9-81ED-4DB2-BD59-A6C34878D82A}">
                    <a16:rowId xmlns:a16="http://schemas.microsoft.com/office/drawing/2014/main" xmlns="" val="1966320893"/>
                  </a:ext>
                </a:extLst>
              </a:tr>
              <a:tr h="342307">
                <a:tc>
                  <a:txBody>
                    <a:bodyPr/>
                    <a:lstStyle/>
                    <a:p>
                      <a:r>
                        <a:rPr lang="en-US" dirty="0">
                          <a:solidFill>
                            <a:schemeClr val="bg1"/>
                          </a:solidFill>
                          <a:latin typeface="Calibri" panose="020F0502020204030204" pitchFamily="34" charset="0"/>
                          <a:cs typeface="Calibri" panose="020F0502020204030204" pitchFamily="34" charset="0"/>
                        </a:rPr>
                        <a:t>3</a:t>
                      </a:r>
                      <a:endParaRPr lang="en-IN" dirty="0">
                        <a:solidFill>
                          <a:schemeClr val="bg1"/>
                        </a:solidFill>
                        <a:latin typeface="Calibri" panose="020F0502020204030204" pitchFamily="34" charset="0"/>
                        <a:cs typeface="Calibri" panose="020F0502020204030204" pitchFamily="34" charset="0"/>
                      </a:endParaRPr>
                    </a:p>
                  </a:txBody>
                  <a:tcPr>
                    <a:noFill/>
                  </a:tcPr>
                </a:tc>
                <a:tc>
                  <a:txBody>
                    <a:bodyPr/>
                    <a:lstStyle/>
                    <a:p>
                      <a:r>
                        <a:rPr lang="en-US" dirty="0">
                          <a:solidFill>
                            <a:schemeClr val="bg1"/>
                          </a:solidFill>
                          <a:latin typeface="Calibri" panose="020F0502020204030204" pitchFamily="34" charset="0"/>
                          <a:cs typeface="Calibri" panose="020F0502020204030204" pitchFamily="34" charset="0"/>
                        </a:rPr>
                        <a:t>Touchscreen</a:t>
                      </a:r>
                      <a:endParaRPr lang="en-IN" dirty="0">
                        <a:solidFill>
                          <a:schemeClr val="bg1"/>
                        </a:solidFill>
                        <a:latin typeface="Calibri" panose="020F0502020204030204" pitchFamily="34" charset="0"/>
                        <a:cs typeface="Calibri" panose="020F0502020204030204" pitchFamily="34" charset="0"/>
                      </a:endParaRPr>
                    </a:p>
                  </a:txBody>
                  <a:tcPr>
                    <a:noFill/>
                  </a:tcPr>
                </a:tc>
                <a:tc>
                  <a:txBody>
                    <a:bodyPr/>
                    <a:lstStyle/>
                    <a:p>
                      <a:r>
                        <a:rPr lang="en-US" dirty="0" smtClean="0">
                          <a:solidFill>
                            <a:schemeClr val="bg1"/>
                          </a:solidFill>
                          <a:latin typeface="Calibri" panose="020F0502020204030204" pitchFamily="34" charset="0"/>
                          <a:cs typeface="Calibri" panose="020F0502020204030204" pitchFamily="34" charset="0"/>
                        </a:rPr>
                        <a:t>1.27</a:t>
                      </a:r>
                      <a:endParaRPr lang="en-IN" dirty="0">
                        <a:solidFill>
                          <a:schemeClr val="bg1"/>
                        </a:solidFill>
                        <a:latin typeface="Calibri" panose="020F0502020204030204" pitchFamily="34" charset="0"/>
                        <a:cs typeface="Calibri" panose="020F0502020204030204" pitchFamily="34" charset="0"/>
                      </a:endParaRPr>
                    </a:p>
                  </a:txBody>
                  <a:tcPr>
                    <a:noFill/>
                  </a:tcPr>
                </a:tc>
                <a:extLst>
                  <a:ext uri="{0D108BD9-81ED-4DB2-BD59-A6C34878D82A}">
                    <a16:rowId xmlns:a16="http://schemas.microsoft.com/office/drawing/2014/main" xmlns="" val="1184285403"/>
                  </a:ext>
                </a:extLst>
              </a:tr>
              <a:tr h="310082">
                <a:tc>
                  <a:txBody>
                    <a:bodyPr/>
                    <a:lstStyle/>
                    <a:p>
                      <a:r>
                        <a:rPr lang="en-US" dirty="0">
                          <a:solidFill>
                            <a:schemeClr val="bg1"/>
                          </a:solidFill>
                          <a:latin typeface="Calibri" panose="020F0502020204030204" pitchFamily="34" charset="0"/>
                          <a:cs typeface="Calibri" panose="020F0502020204030204" pitchFamily="34" charset="0"/>
                        </a:rPr>
                        <a:t>4</a:t>
                      </a:r>
                      <a:endParaRPr lang="en-IN" dirty="0">
                        <a:solidFill>
                          <a:schemeClr val="bg1"/>
                        </a:solidFill>
                        <a:latin typeface="Calibri" panose="020F0502020204030204" pitchFamily="34" charset="0"/>
                        <a:cs typeface="Calibri" panose="020F0502020204030204" pitchFamily="34" charset="0"/>
                      </a:endParaRPr>
                    </a:p>
                  </a:txBody>
                  <a:tcPr>
                    <a:noFill/>
                  </a:tcPr>
                </a:tc>
                <a:tc>
                  <a:txBody>
                    <a:bodyPr/>
                    <a:lstStyle/>
                    <a:p>
                      <a:r>
                        <a:rPr lang="en-US" dirty="0">
                          <a:solidFill>
                            <a:schemeClr val="bg1"/>
                          </a:solidFill>
                          <a:latin typeface="Calibri" panose="020F0502020204030204" pitchFamily="34" charset="0"/>
                          <a:cs typeface="Calibri" panose="020F0502020204030204" pitchFamily="34" charset="0"/>
                        </a:rPr>
                        <a:t>IPS</a:t>
                      </a:r>
                      <a:endParaRPr lang="en-IN" dirty="0">
                        <a:solidFill>
                          <a:schemeClr val="bg1"/>
                        </a:solidFill>
                        <a:latin typeface="Calibri" panose="020F0502020204030204" pitchFamily="34" charset="0"/>
                        <a:cs typeface="Calibri" panose="020F0502020204030204" pitchFamily="34" charset="0"/>
                      </a:endParaRPr>
                    </a:p>
                  </a:txBody>
                  <a:tcPr>
                    <a:noFill/>
                  </a:tcPr>
                </a:tc>
                <a:tc>
                  <a:txBody>
                    <a:bodyPr/>
                    <a:lstStyle/>
                    <a:p>
                      <a:r>
                        <a:rPr lang="en-US" dirty="0" smtClean="0">
                          <a:solidFill>
                            <a:schemeClr val="bg1"/>
                          </a:solidFill>
                          <a:latin typeface="Calibri" panose="020F0502020204030204" pitchFamily="34" charset="0"/>
                          <a:cs typeface="Calibri" panose="020F0502020204030204" pitchFamily="34" charset="0"/>
                        </a:rPr>
                        <a:t>1.16</a:t>
                      </a:r>
                      <a:endParaRPr lang="en-IN" dirty="0">
                        <a:solidFill>
                          <a:schemeClr val="bg1"/>
                        </a:solidFill>
                        <a:latin typeface="Calibri" panose="020F0502020204030204" pitchFamily="34" charset="0"/>
                        <a:cs typeface="Calibri" panose="020F0502020204030204" pitchFamily="34" charset="0"/>
                      </a:endParaRPr>
                    </a:p>
                  </a:txBody>
                  <a:tcPr>
                    <a:noFill/>
                  </a:tcPr>
                </a:tc>
                <a:extLst>
                  <a:ext uri="{0D108BD9-81ED-4DB2-BD59-A6C34878D82A}">
                    <a16:rowId xmlns:a16="http://schemas.microsoft.com/office/drawing/2014/main" xmlns="" val="678535472"/>
                  </a:ext>
                </a:extLst>
              </a:tr>
              <a:tr h="310082">
                <a:tc>
                  <a:txBody>
                    <a:bodyPr/>
                    <a:lstStyle/>
                    <a:p>
                      <a:r>
                        <a:rPr lang="en-US" dirty="0">
                          <a:solidFill>
                            <a:schemeClr val="bg1"/>
                          </a:solidFill>
                          <a:latin typeface="Calibri" panose="020F0502020204030204" pitchFamily="34" charset="0"/>
                          <a:cs typeface="Calibri" panose="020F0502020204030204" pitchFamily="34" charset="0"/>
                        </a:rPr>
                        <a:t>5</a:t>
                      </a:r>
                      <a:endParaRPr lang="en-IN" dirty="0">
                        <a:solidFill>
                          <a:schemeClr val="bg1"/>
                        </a:solidFill>
                        <a:latin typeface="Calibri" panose="020F0502020204030204" pitchFamily="34" charset="0"/>
                        <a:cs typeface="Calibri" panose="020F0502020204030204" pitchFamily="34" charset="0"/>
                      </a:endParaRPr>
                    </a:p>
                  </a:txBody>
                  <a:tcPr>
                    <a:noFill/>
                  </a:tcPr>
                </a:tc>
                <a:tc>
                  <a:txBody>
                    <a:bodyPr/>
                    <a:lstStyle/>
                    <a:p>
                      <a:r>
                        <a:rPr lang="en-US" dirty="0">
                          <a:solidFill>
                            <a:schemeClr val="bg1"/>
                          </a:solidFill>
                          <a:latin typeface="Calibri" panose="020F0502020204030204" pitchFamily="34" charset="0"/>
                          <a:cs typeface="Calibri" panose="020F0502020204030204" pitchFamily="34" charset="0"/>
                        </a:rPr>
                        <a:t>PPI</a:t>
                      </a:r>
                      <a:endParaRPr lang="en-IN" dirty="0">
                        <a:solidFill>
                          <a:schemeClr val="bg1"/>
                        </a:solidFill>
                        <a:latin typeface="Calibri" panose="020F0502020204030204" pitchFamily="34" charset="0"/>
                        <a:cs typeface="Calibri" panose="020F0502020204030204" pitchFamily="34" charset="0"/>
                      </a:endParaRPr>
                    </a:p>
                  </a:txBody>
                  <a:tcPr>
                    <a:noFill/>
                  </a:tcPr>
                </a:tc>
                <a:tc>
                  <a:txBody>
                    <a:bodyPr/>
                    <a:lstStyle/>
                    <a:p>
                      <a:r>
                        <a:rPr lang="en-US" dirty="0" smtClean="0">
                          <a:solidFill>
                            <a:schemeClr val="bg1"/>
                          </a:solidFill>
                          <a:latin typeface="Calibri" panose="020F0502020204030204" pitchFamily="34" charset="0"/>
                          <a:cs typeface="Calibri" panose="020F0502020204030204" pitchFamily="34" charset="0"/>
                        </a:rPr>
                        <a:t>2.13</a:t>
                      </a:r>
                      <a:endParaRPr lang="en-IN" dirty="0">
                        <a:solidFill>
                          <a:schemeClr val="bg1"/>
                        </a:solidFill>
                        <a:latin typeface="Calibri" panose="020F0502020204030204" pitchFamily="34" charset="0"/>
                        <a:cs typeface="Calibri" panose="020F0502020204030204" pitchFamily="34" charset="0"/>
                      </a:endParaRPr>
                    </a:p>
                  </a:txBody>
                  <a:tcPr>
                    <a:noFill/>
                  </a:tcPr>
                </a:tc>
                <a:extLst>
                  <a:ext uri="{0D108BD9-81ED-4DB2-BD59-A6C34878D82A}">
                    <a16:rowId xmlns:a16="http://schemas.microsoft.com/office/drawing/2014/main" xmlns="" val="1272779919"/>
                  </a:ext>
                </a:extLst>
              </a:tr>
              <a:tr h="310082">
                <a:tc>
                  <a:txBody>
                    <a:bodyPr/>
                    <a:lstStyle/>
                    <a:p>
                      <a:r>
                        <a:rPr lang="en-US" dirty="0">
                          <a:solidFill>
                            <a:schemeClr val="bg1"/>
                          </a:solidFill>
                          <a:latin typeface="Calibri" panose="020F0502020204030204" pitchFamily="34" charset="0"/>
                          <a:cs typeface="Calibri" panose="020F0502020204030204" pitchFamily="34" charset="0"/>
                        </a:rPr>
                        <a:t>6</a:t>
                      </a:r>
                      <a:endParaRPr lang="en-IN" dirty="0">
                        <a:solidFill>
                          <a:schemeClr val="bg1"/>
                        </a:solidFill>
                        <a:latin typeface="Calibri" panose="020F0502020204030204" pitchFamily="34" charset="0"/>
                        <a:cs typeface="Calibri" panose="020F0502020204030204" pitchFamily="34" charset="0"/>
                      </a:endParaRPr>
                    </a:p>
                  </a:txBody>
                  <a:tcPr>
                    <a:noFill/>
                  </a:tcPr>
                </a:tc>
                <a:tc>
                  <a:txBody>
                    <a:bodyPr/>
                    <a:lstStyle/>
                    <a:p>
                      <a:r>
                        <a:rPr lang="en-US" dirty="0">
                          <a:solidFill>
                            <a:schemeClr val="bg1"/>
                          </a:solidFill>
                          <a:latin typeface="Calibri" panose="020F0502020204030204" pitchFamily="34" charset="0"/>
                          <a:cs typeface="Calibri" panose="020F0502020204030204" pitchFamily="34" charset="0"/>
                        </a:rPr>
                        <a:t>SSD</a:t>
                      </a:r>
                      <a:endParaRPr lang="en-IN" dirty="0">
                        <a:solidFill>
                          <a:schemeClr val="bg1"/>
                        </a:solidFill>
                        <a:latin typeface="Calibri" panose="020F0502020204030204" pitchFamily="34" charset="0"/>
                        <a:cs typeface="Calibri" panose="020F0502020204030204" pitchFamily="34" charset="0"/>
                      </a:endParaRPr>
                    </a:p>
                  </a:txBody>
                  <a:tcPr>
                    <a:noFill/>
                  </a:tcPr>
                </a:tc>
                <a:tc>
                  <a:txBody>
                    <a:bodyPr/>
                    <a:lstStyle/>
                    <a:p>
                      <a:r>
                        <a:rPr lang="en-US" dirty="0" smtClean="0">
                          <a:solidFill>
                            <a:schemeClr val="bg1"/>
                          </a:solidFill>
                          <a:latin typeface="Calibri" panose="020F0502020204030204" pitchFamily="34" charset="0"/>
                          <a:cs typeface="Calibri" panose="020F0502020204030204" pitchFamily="34" charset="0"/>
                        </a:rPr>
                        <a:t>2.08</a:t>
                      </a:r>
                      <a:endParaRPr lang="en-IN" dirty="0">
                        <a:solidFill>
                          <a:schemeClr val="bg1"/>
                        </a:solidFill>
                        <a:latin typeface="Calibri" panose="020F0502020204030204" pitchFamily="34" charset="0"/>
                        <a:cs typeface="Calibri" panose="020F0502020204030204" pitchFamily="34" charset="0"/>
                      </a:endParaRPr>
                    </a:p>
                  </a:txBody>
                  <a:tcPr>
                    <a:noFill/>
                  </a:tcPr>
                </a:tc>
                <a:extLst>
                  <a:ext uri="{0D108BD9-81ED-4DB2-BD59-A6C34878D82A}">
                    <a16:rowId xmlns:a16="http://schemas.microsoft.com/office/drawing/2014/main" xmlns="" val="1240576594"/>
                  </a:ext>
                </a:extLst>
              </a:tr>
            </a:tbl>
          </a:graphicData>
        </a:graphic>
      </p:graphicFrame>
      <p:sp>
        <p:nvSpPr>
          <p:cNvPr id="5" name="TextBox 4">
            <a:extLst>
              <a:ext uri="{FF2B5EF4-FFF2-40B4-BE49-F238E27FC236}">
                <a16:creationId xmlns:a16="http://schemas.microsoft.com/office/drawing/2014/main" xmlns="" id="{262648CA-428C-33D8-1CD1-6E8FDB119958}"/>
              </a:ext>
            </a:extLst>
          </p:cNvPr>
          <p:cNvSpPr txBox="1"/>
          <p:nvPr/>
        </p:nvSpPr>
        <p:spPr>
          <a:xfrm>
            <a:off x="264160" y="277707"/>
            <a:ext cx="4104640" cy="307777"/>
          </a:xfrm>
          <a:prstGeom prst="rect">
            <a:avLst/>
          </a:prstGeom>
          <a:noFill/>
        </p:spPr>
        <p:txBody>
          <a:bodyPr wrap="square" rtlCol="0">
            <a:spAutoFit/>
          </a:bodyPr>
          <a:lstStyle/>
          <a:p>
            <a:r>
              <a:rPr lang="en-US" b="1" u="sng" dirty="0">
                <a:solidFill>
                  <a:schemeClr val="bg1"/>
                </a:solidFill>
                <a:latin typeface="Calibri" panose="020F0502020204030204" pitchFamily="34" charset="0"/>
                <a:cs typeface="Calibri" panose="020F0502020204030204" pitchFamily="34" charset="0"/>
              </a:rPr>
              <a:t>Multi collinearity matrix</a:t>
            </a:r>
            <a:endParaRPr lang="en-IN" b="1" u="sng" dirty="0">
              <a:solidFill>
                <a:schemeClr val="bg1"/>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xmlns="" id="{603F0EF6-F96C-F6CF-FC4C-7A5CD6E6F12C}"/>
              </a:ext>
            </a:extLst>
          </p:cNvPr>
          <p:cNvSpPr txBox="1"/>
          <p:nvPr/>
        </p:nvSpPr>
        <p:spPr>
          <a:xfrm>
            <a:off x="5032587" y="277707"/>
            <a:ext cx="3271520" cy="307777"/>
          </a:xfrm>
          <a:prstGeom prst="rect">
            <a:avLst/>
          </a:prstGeom>
          <a:noFill/>
        </p:spPr>
        <p:txBody>
          <a:bodyPr wrap="square" rtlCol="0">
            <a:spAutoFit/>
          </a:bodyPr>
          <a:lstStyle/>
          <a:p>
            <a:r>
              <a:rPr lang="en-US" b="1" u="sng" dirty="0">
                <a:solidFill>
                  <a:schemeClr val="bg1"/>
                </a:solidFill>
                <a:latin typeface="Calibri" panose="020F0502020204030204" pitchFamily="34" charset="0"/>
                <a:cs typeface="Calibri" panose="020F0502020204030204" pitchFamily="34" charset="0"/>
              </a:rPr>
              <a:t>VIF Table</a:t>
            </a:r>
            <a:endParaRPr lang="en-IN" b="1" u="sng" dirty="0">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xmlns="" id="{ABE247FC-6166-6FD3-D8A1-1626597DDA7A}"/>
              </a:ext>
            </a:extLst>
          </p:cNvPr>
          <p:cNvSpPr txBox="1"/>
          <p:nvPr/>
        </p:nvSpPr>
        <p:spPr>
          <a:xfrm>
            <a:off x="334581" y="3284752"/>
            <a:ext cx="4363427" cy="2308324"/>
          </a:xfrm>
          <a:prstGeom prst="rect">
            <a:avLst/>
          </a:prstGeom>
          <a:noFill/>
        </p:spPr>
        <p:txBody>
          <a:bodyPr wrap="square" rtlCol="0">
            <a:spAutoFit/>
          </a:bodyPr>
          <a:lstStyle/>
          <a:p>
            <a:r>
              <a:rPr lang="en-US" sz="1200" u="sng" dirty="0">
                <a:solidFill>
                  <a:schemeClr val="bg1"/>
                </a:solidFill>
                <a:latin typeface="Calibri" panose="020F0502020204030204" pitchFamily="34" charset="0"/>
                <a:cs typeface="Calibri" panose="020F0502020204030204" pitchFamily="34" charset="0"/>
              </a:rPr>
              <a:t>Key takeaways:</a:t>
            </a:r>
          </a:p>
          <a:p>
            <a:pPr marL="285750" indent="-2857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There is strong correlation among the variables RAM, SSD and Price_euros.</a:t>
            </a:r>
          </a:p>
          <a:p>
            <a:pPr marL="285750" indent="-2857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There is medium correlation among the variables PPI, IPS, Weight, Touchscreen and Price_euros.</a:t>
            </a:r>
          </a:p>
          <a:p>
            <a:pPr marL="285750" indent="-2857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There is weak correlation between the variables HDD and Price_euros.</a:t>
            </a:r>
          </a:p>
          <a:p>
            <a:pPr marL="285750" indent="-285750">
              <a:buFont typeface="Wingdings" panose="05000000000000000000" pitchFamily="2" charset="2"/>
              <a:buChar char="Ø"/>
            </a:pPr>
            <a:endParaRPr lang="en-US" sz="1200" dirty="0">
              <a:solidFill>
                <a:schemeClr val="bg1"/>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endParaRPr lang="en-US" sz="1200" dirty="0">
              <a:solidFill>
                <a:schemeClr val="bg1"/>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endParaRPr lang="en-US" sz="1200" dirty="0">
              <a:solidFill>
                <a:schemeClr val="bg1"/>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endParaRPr lang="en-US" sz="12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endParaRPr lang="en-IN" sz="1200"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xmlns="" id="{CB17C98B-E5E2-336A-2C36-CC532EEDF08F}"/>
              </a:ext>
            </a:extLst>
          </p:cNvPr>
          <p:cNvSpPr txBox="1"/>
          <p:nvPr/>
        </p:nvSpPr>
        <p:spPr>
          <a:xfrm>
            <a:off x="169333" y="3284752"/>
            <a:ext cx="4528675" cy="1422715"/>
          </a:xfrm>
          <a:prstGeom prst="rect">
            <a:avLst/>
          </a:prstGeom>
          <a:noFill/>
          <a:ln>
            <a:solidFill>
              <a:schemeClr val="bg1"/>
            </a:solidFill>
          </a:ln>
        </p:spPr>
        <p:txBody>
          <a:bodyPr wrap="square" rtlCol="0">
            <a:spAutoFit/>
          </a:bodyPr>
          <a:lstStyle/>
          <a:p>
            <a:endParaRPr lang="en-IN" dirty="0"/>
          </a:p>
        </p:txBody>
      </p:sp>
    </p:spTree>
    <p:extLst>
      <p:ext uri="{BB962C8B-B14F-4D97-AF65-F5344CB8AC3E}">
        <p14:creationId xmlns:p14="http://schemas.microsoft.com/office/powerpoint/2010/main" xmlns="" val="3393672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41"/>
          <p:cNvPicPr preferRelativeResize="0"/>
          <p:nvPr/>
        </p:nvPicPr>
        <p:blipFill rotWithShape="1">
          <a:blip r:embed="rId3">
            <a:alphaModFix/>
          </a:blip>
          <a:srcRect/>
          <a:stretch/>
        </p:blipFill>
        <p:spPr>
          <a:xfrm>
            <a:off x="2" y="1"/>
            <a:ext cx="9143998" cy="5143499"/>
          </a:xfrm>
          <a:prstGeom prst="rect">
            <a:avLst/>
          </a:prstGeom>
          <a:noFill/>
          <a:ln>
            <a:noFill/>
          </a:ln>
        </p:spPr>
      </p:pic>
      <p:sp>
        <p:nvSpPr>
          <p:cNvPr id="2" name="TextBox 1">
            <a:extLst>
              <a:ext uri="{FF2B5EF4-FFF2-40B4-BE49-F238E27FC236}">
                <a16:creationId xmlns:a16="http://schemas.microsoft.com/office/drawing/2014/main" xmlns="" id="{8B45428D-992A-8960-6780-F2C5F86FBBE0}"/>
              </a:ext>
            </a:extLst>
          </p:cNvPr>
          <p:cNvSpPr txBox="1"/>
          <p:nvPr/>
        </p:nvSpPr>
        <p:spPr>
          <a:xfrm>
            <a:off x="372533" y="325120"/>
            <a:ext cx="7416800" cy="307777"/>
          </a:xfrm>
          <a:prstGeom prst="rect">
            <a:avLst/>
          </a:prstGeom>
          <a:noFill/>
        </p:spPr>
        <p:txBody>
          <a:bodyPr wrap="square" rtlCol="0">
            <a:spAutoFit/>
          </a:bodyPr>
          <a:lstStyle/>
          <a:p>
            <a:r>
              <a:rPr lang="en-US" b="1" u="sng" dirty="0">
                <a:solidFill>
                  <a:schemeClr val="bg1"/>
                </a:solidFill>
                <a:latin typeface="Calibri" panose="020F0502020204030204" pitchFamily="34" charset="0"/>
                <a:cs typeface="Calibri" panose="020F0502020204030204" pitchFamily="34" charset="0"/>
              </a:rPr>
              <a:t>Final model results</a:t>
            </a:r>
            <a:endParaRPr lang="en-IN" b="1" u="sng" dirty="0">
              <a:solidFill>
                <a:schemeClr val="bg1"/>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xmlns="" id="{BC9985E3-6F1E-0C80-DC54-1C8E46B10798}"/>
              </a:ext>
            </a:extLst>
          </p:cNvPr>
          <p:cNvSpPr txBox="1"/>
          <p:nvPr/>
        </p:nvSpPr>
        <p:spPr>
          <a:xfrm>
            <a:off x="372533" y="632897"/>
            <a:ext cx="7315200" cy="3477875"/>
          </a:xfrm>
          <a:prstGeom prst="rect">
            <a:avLst/>
          </a:prstGeom>
          <a:noFill/>
        </p:spPr>
        <p:txBody>
          <a:bodyPr wrap="square" rtlCol="0">
            <a:spAutoFit/>
          </a:bodyPr>
          <a:lstStyle/>
          <a:p>
            <a:pPr marL="285750" indent="-2857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Company, TypeName, Ram, Weight, Touchscreen, IPS, PPI, Cpu_brand, SSD, </a:t>
            </a:r>
            <a:r>
              <a:rPr lang="en-US" sz="1200" dirty="0" err="1">
                <a:solidFill>
                  <a:schemeClr val="bg1"/>
                </a:solidFill>
                <a:latin typeface="Calibri" panose="020F0502020204030204" pitchFamily="34" charset="0"/>
                <a:cs typeface="Calibri" panose="020F0502020204030204" pitchFamily="34" charset="0"/>
              </a:rPr>
              <a:t>Gpu_brand</a:t>
            </a:r>
            <a:r>
              <a:rPr lang="en-US" sz="1200" dirty="0">
                <a:solidFill>
                  <a:schemeClr val="bg1"/>
                </a:solidFill>
                <a:latin typeface="Calibri" panose="020F0502020204030204" pitchFamily="34" charset="0"/>
                <a:cs typeface="Calibri" panose="020F0502020204030204" pitchFamily="34" charset="0"/>
              </a:rPr>
              <a:t> and OS are the significant variables that are taken into consideration.</a:t>
            </a:r>
          </a:p>
          <a:p>
            <a:pPr marL="285750" indent="-2857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Pruning of the Decision Tree model is done by using hyper parameters such as minimum samples for a node split and maximum depth of the tree</a:t>
            </a:r>
            <a:r>
              <a:rPr lang="en-US" sz="1200" dirty="0" smtClean="0">
                <a:solidFill>
                  <a:schemeClr val="bg1"/>
                </a:solidFill>
                <a:latin typeface="Calibri" panose="020F0502020204030204" pitchFamily="34" charset="0"/>
                <a:cs typeface="Calibri" panose="020F0502020204030204" pitchFamily="34" charset="0"/>
              </a:rPr>
              <a:t>.</a:t>
            </a:r>
            <a:endParaRPr lang="en-US" sz="1200" dirty="0">
              <a:solidFill>
                <a:schemeClr val="bg1"/>
              </a:solidFill>
              <a:latin typeface="Calibri" panose="020F0502020204030204" pitchFamily="34" charset="0"/>
              <a:cs typeface="Calibri" panose="020F0502020204030204" pitchFamily="34" charset="0"/>
            </a:endParaRPr>
          </a:p>
          <a:p>
            <a:pPr marL="285750" indent="-285750" algn="just">
              <a:buClr>
                <a:schemeClr val="bg1"/>
              </a:buClr>
              <a:buFont typeface="Wingdings" panose="05000000000000000000" pitchFamily="2" charset="2"/>
              <a:buChar char="Ø"/>
            </a:pPr>
            <a:r>
              <a:rPr lang="en-US" sz="1200" dirty="0" smtClean="0">
                <a:solidFill>
                  <a:schemeClr val="bg1"/>
                </a:solidFill>
                <a:latin typeface="Calibri" panose="020F0502020204030204" pitchFamily="34" charset="0"/>
                <a:cs typeface="Calibri" panose="020F0502020204030204" pitchFamily="34" charset="0"/>
              </a:rPr>
              <a:t>Values for a</a:t>
            </a:r>
            <a:r>
              <a:rPr lang="en-US" sz="1200" dirty="0" smtClean="0">
                <a:solidFill>
                  <a:schemeClr val="bg1"/>
                </a:solidFill>
                <a:latin typeface="Calibri" panose="020F0502020204030204" pitchFamily="34" charset="0"/>
                <a:cs typeface="Calibri" panose="020F0502020204030204" pitchFamily="34" charset="0"/>
              </a:rPr>
              <a:t>bove mentioned Hyper parameters can be chosen by </a:t>
            </a:r>
            <a:r>
              <a:rPr lang="en-US" sz="1200" dirty="0">
                <a:solidFill>
                  <a:schemeClr val="bg1"/>
                </a:solidFill>
                <a:latin typeface="Calibri" panose="020F0502020204030204" pitchFamily="34" charset="0"/>
                <a:cs typeface="Calibri" panose="020F0502020204030204" pitchFamily="34" charset="0"/>
              </a:rPr>
              <a:t>using a metric called GridsearchCV.</a:t>
            </a:r>
          </a:p>
          <a:p>
            <a:pPr marL="285750" indent="-2857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The training accuracy of the final model is about 92% and testing accuracy of the final model is about 85%.</a:t>
            </a:r>
          </a:p>
          <a:p>
            <a:pPr>
              <a:buClr>
                <a:schemeClr val="bg1"/>
              </a:buClr>
            </a:pPr>
            <a:endParaRPr lang="en-US" sz="1200" dirty="0">
              <a:solidFill>
                <a:schemeClr val="bg1"/>
              </a:solidFill>
              <a:latin typeface="Calibri" panose="020F0502020204030204" pitchFamily="34" charset="0"/>
              <a:cs typeface="Calibri" panose="020F0502020204030204" pitchFamily="34" charset="0"/>
            </a:endParaRPr>
          </a:p>
          <a:p>
            <a:pPr>
              <a:buClr>
                <a:schemeClr val="bg1"/>
              </a:buClr>
            </a:pPr>
            <a:endParaRPr lang="en-US" sz="1200" dirty="0">
              <a:solidFill>
                <a:schemeClr val="bg1"/>
              </a:solidFill>
              <a:latin typeface="Calibri" panose="020F0502020204030204" pitchFamily="34" charset="0"/>
              <a:cs typeface="Calibri" panose="020F0502020204030204" pitchFamily="34" charset="0"/>
            </a:endParaRPr>
          </a:p>
          <a:p>
            <a:pPr>
              <a:buClr>
                <a:schemeClr val="bg1"/>
              </a:buClr>
            </a:pPr>
            <a:endParaRPr lang="en-US" sz="1200" dirty="0">
              <a:solidFill>
                <a:schemeClr val="bg1"/>
              </a:solidFill>
              <a:latin typeface="Calibri" panose="020F0502020204030204" pitchFamily="34" charset="0"/>
              <a:cs typeface="Calibri" panose="020F0502020204030204" pitchFamily="34" charset="0"/>
            </a:endParaRPr>
          </a:p>
          <a:p>
            <a:pPr marL="285750" indent="-2857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The training accuracy of unpruned model is 99% and the testing accuracy of unpruned model is 84%.</a:t>
            </a:r>
          </a:p>
          <a:p>
            <a:pPr marL="285750" indent="-2857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The training accuracy of pruned model is 97% and the testing accuracy of pruned model is 84%.</a:t>
            </a:r>
          </a:p>
          <a:p>
            <a:pPr marL="285750" indent="-285750">
              <a:buClr>
                <a:schemeClr val="bg1"/>
              </a:buClr>
              <a:buFont typeface="Wingdings" panose="05000000000000000000" pitchFamily="2" charset="2"/>
              <a:buChar char="Ø"/>
            </a:pPr>
            <a:endParaRPr lang="en-US" sz="1200" dirty="0">
              <a:solidFill>
                <a:schemeClr val="bg1"/>
              </a:solidFill>
              <a:latin typeface="Calibri" panose="020F0502020204030204" pitchFamily="34" charset="0"/>
              <a:cs typeface="Calibri" panose="020F0502020204030204" pitchFamily="34" charset="0"/>
            </a:endParaRPr>
          </a:p>
          <a:p>
            <a:pPr>
              <a:buClr>
                <a:schemeClr val="bg1"/>
              </a:buClr>
            </a:pPr>
            <a:r>
              <a:rPr lang="en-US" b="1" u="sng" dirty="0">
                <a:solidFill>
                  <a:schemeClr val="bg1"/>
                </a:solidFill>
                <a:latin typeface="Calibri" panose="020F0502020204030204" pitchFamily="34" charset="0"/>
                <a:cs typeface="Calibri" panose="020F0502020204030204" pitchFamily="34" charset="0"/>
              </a:rPr>
              <a:t>Kind of feature </a:t>
            </a:r>
            <a:r>
              <a:rPr lang="en-US" b="1" u="sng" dirty="0" smtClean="0">
                <a:solidFill>
                  <a:schemeClr val="bg1"/>
                </a:solidFill>
                <a:latin typeface="Calibri" panose="020F0502020204030204" pitchFamily="34" charset="0"/>
                <a:cs typeface="Calibri" panose="020F0502020204030204" pitchFamily="34" charset="0"/>
              </a:rPr>
              <a:t>engineering</a:t>
            </a:r>
          </a:p>
          <a:p>
            <a:pPr>
              <a:buClr>
                <a:schemeClr val="bg1"/>
              </a:buClr>
            </a:pPr>
            <a:endParaRPr lang="en-US" b="1" u="sng" dirty="0">
              <a:solidFill>
                <a:schemeClr val="bg1"/>
              </a:solidFill>
              <a:latin typeface="Calibri" panose="020F0502020204030204" pitchFamily="34" charset="0"/>
              <a:cs typeface="Calibri" panose="020F0502020204030204" pitchFamily="34" charset="0"/>
            </a:endParaRPr>
          </a:p>
          <a:p>
            <a:pPr marL="285750" indent="-2857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Dummy variables are created as a part of the feature engineering due to the existence of lesser number of </a:t>
            </a:r>
            <a:r>
              <a:rPr lang="en-US" sz="1200" dirty="0" smtClean="0">
                <a:solidFill>
                  <a:schemeClr val="bg1"/>
                </a:solidFill>
                <a:latin typeface="Calibri" panose="020F0502020204030204" pitchFamily="34" charset="0"/>
                <a:cs typeface="Calibri" panose="020F0502020204030204" pitchFamily="34" charset="0"/>
              </a:rPr>
              <a:t>categories in the given features.</a:t>
            </a:r>
            <a:endParaRPr lang="en-US" sz="1200" dirty="0">
              <a:solidFill>
                <a:schemeClr val="bg1"/>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endParaRPr lang="en-US" sz="1200" dirty="0">
              <a:solidFill>
                <a:schemeClr val="bg1"/>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endParaRPr lang="en-IN" sz="12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xmlns="" id="{CFD12668-CFDE-F5CE-EED0-39208E04C1E3}"/>
              </a:ext>
            </a:extLst>
          </p:cNvPr>
          <p:cNvSpPr txBox="1"/>
          <p:nvPr/>
        </p:nvSpPr>
        <p:spPr>
          <a:xfrm>
            <a:off x="447040" y="1957493"/>
            <a:ext cx="5459307" cy="307777"/>
          </a:xfrm>
          <a:prstGeom prst="rect">
            <a:avLst/>
          </a:prstGeom>
          <a:noFill/>
        </p:spPr>
        <p:txBody>
          <a:bodyPr wrap="square" rtlCol="0">
            <a:spAutoFit/>
          </a:bodyPr>
          <a:lstStyle/>
          <a:p>
            <a:r>
              <a:rPr lang="en-IN" b="1" u="sng" dirty="0">
                <a:solidFill>
                  <a:schemeClr val="bg1"/>
                </a:solidFill>
                <a:latin typeface="Calibri" panose="020F0502020204030204" pitchFamily="34" charset="0"/>
                <a:cs typeface="Calibri" panose="020F0502020204030204" pitchFamily="34" charset="0"/>
              </a:rPr>
              <a:t>Candidate models</a:t>
            </a:r>
          </a:p>
        </p:txBody>
      </p:sp>
    </p:spTree>
    <p:extLst>
      <p:ext uri="{BB962C8B-B14F-4D97-AF65-F5344CB8AC3E}">
        <p14:creationId xmlns:p14="http://schemas.microsoft.com/office/powerpoint/2010/main" xmlns="" val="2551856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41"/>
          <p:cNvPicPr preferRelativeResize="0"/>
          <p:nvPr/>
        </p:nvPicPr>
        <p:blipFill rotWithShape="1">
          <a:blip r:embed="rId3">
            <a:alphaModFix/>
          </a:blip>
          <a:srcRect/>
          <a:stretch/>
        </p:blipFill>
        <p:spPr>
          <a:xfrm>
            <a:off x="2" y="0"/>
            <a:ext cx="9143998" cy="5143499"/>
          </a:xfrm>
          <a:prstGeom prst="rect">
            <a:avLst/>
          </a:prstGeom>
          <a:noFill/>
          <a:ln>
            <a:noFill/>
          </a:ln>
        </p:spPr>
      </p:pic>
      <p:sp>
        <p:nvSpPr>
          <p:cNvPr id="2" name="TextBox 1">
            <a:extLst>
              <a:ext uri="{FF2B5EF4-FFF2-40B4-BE49-F238E27FC236}">
                <a16:creationId xmlns:a16="http://schemas.microsoft.com/office/drawing/2014/main" xmlns="" id="{842FE801-B540-9AFC-4370-49C7FFEF5779}"/>
              </a:ext>
            </a:extLst>
          </p:cNvPr>
          <p:cNvSpPr txBox="1"/>
          <p:nvPr/>
        </p:nvSpPr>
        <p:spPr>
          <a:xfrm>
            <a:off x="392853" y="399627"/>
            <a:ext cx="7382934" cy="492443"/>
          </a:xfrm>
          <a:prstGeom prst="rect">
            <a:avLst/>
          </a:prstGeom>
          <a:noFill/>
        </p:spPr>
        <p:txBody>
          <a:bodyPr wrap="square" rtlCol="0">
            <a:spAutoFit/>
          </a:bodyPr>
          <a:lstStyle/>
          <a:p>
            <a:r>
              <a:rPr lang="en-US" b="1" u="sng" dirty="0">
                <a:solidFill>
                  <a:schemeClr val="bg1"/>
                </a:solidFill>
                <a:latin typeface="Calibri" panose="020F0502020204030204" pitchFamily="34" charset="0"/>
                <a:cs typeface="Calibri" panose="020F0502020204030204" pitchFamily="34" charset="0"/>
              </a:rPr>
              <a:t>Client/End-user needs</a:t>
            </a:r>
          </a:p>
          <a:p>
            <a:endParaRPr lang="en-IN" sz="12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xmlns="" id="{4D1BD8EA-717D-BE0F-85CE-968F96F7BFDB}"/>
              </a:ext>
            </a:extLst>
          </p:cNvPr>
          <p:cNvSpPr txBox="1"/>
          <p:nvPr/>
        </p:nvSpPr>
        <p:spPr>
          <a:xfrm>
            <a:off x="392853" y="724747"/>
            <a:ext cx="6759787" cy="1938992"/>
          </a:xfrm>
          <a:prstGeom prst="rect">
            <a:avLst/>
          </a:prstGeom>
          <a:noFill/>
        </p:spPr>
        <p:txBody>
          <a:bodyPr wrap="square" rtlCol="0">
            <a:spAutoFit/>
          </a:bodyPr>
          <a:lstStyle/>
          <a:p>
            <a:pPr marL="285750" indent="-2857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The technical requirements that the client need to meet are Python with </a:t>
            </a:r>
            <a:r>
              <a:rPr lang="en-US" sz="1200" dirty="0" err="1">
                <a:solidFill>
                  <a:schemeClr val="bg1"/>
                </a:solidFill>
                <a:latin typeface="Calibri" panose="020F0502020204030204" pitchFamily="34" charset="0"/>
                <a:cs typeface="Calibri" panose="020F0502020204030204" pitchFamily="34" charset="0"/>
              </a:rPr>
              <a:t>numpy</a:t>
            </a:r>
            <a:r>
              <a:rPr lang="en-US" sz="1200" dirty="0">
                <a:solidFill>
                  <a:schemeClr val="bg1"/>
                </a:solidFill>
                <a:latin typeface="Calibri" panose="020F0502020204030204" pitchFamily="34" charset="0"/>
                <a:cs typeface="Calibri" panose="020F0502020204030204" pitchFamily="34" charset="0"/>
              </a:rPr>
              <a:t>, pandas, matplotlib, seaborn and </a:t>
            </a:r>
            <a:r>
              <a:rPr lang="en-US" sz="1200" dirty="0" err="1">
                <a:solidFill>
                  <a:schemeClr val="bg1"/>
                </a:solidFill>
                <a:latin typeface="Calibri" panose="020F0502020204030204" pitchFamily="34" charset="0"/>
                <a:cs typeface="Calibri" panose="020F0502020204030204" pitchFamily="34" charset="0"/>
              </a:rPr>
              <a:t>sklearn</a:t>
            </a:r>
            <a:r>
              <a:rPr lang="en-US" sz="1200" dirty="0">
                <a:solidFill>
                  <a:schemeClr val="bg1"/>
                </a:solidFill>
                <a:latin typeface="Calibri" panose="020F0502020204030204" pitchFamily="34" charset="0"/>
                <a:cs typeface="Calibri" panose="020F0502020204030204" pitchFamily="34" charset="0"/>
              </a:rPr>
              <a:t> libraries.</a:t>
            </a:r>
          </a:p>
          <a:p>
            <a:pPr marL="285750" indent="-2857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The files which are needed for the client are Model Data, Code file(</a:t>
            </a:r>
            <a:r>
              <a:rPr lang="en-US" sz="1200" dirty="0" err="1">
                <a:solidFill>
                  <a:schemeClr val="bg1"/>
                </a:solidFill>
                <a:latin typeface="Calibri" panose="020F0502020204030204" pitchFamily="34" charset="0"/>
                <a:cs typeface="Calibri" panose="020F0502020204030204" pitchFamily="34" charset="0"/>
              </a:rPr>
              <a:t>Jupyter</a:t>
            </a:r>
            <a:r>
              <a:rPr lang="en-US" sz="1200" dirty="0">
                <a:solidFill>
                  <a:schemeClr val="bg1"/>
                </a:solidFill>
                <a:latin typeface="Calibri" panose="020F0502020204030204" pitchFamily="34" charset="0"/>
                <a:cs typeface="Calibri" panose="020F0502020204030204" pitchFamily="34" charset="0"/>
              </a:rPr>
              <a:t> Notebook) and presentation report.</a:t>
            </a:r>
          </a:p>
          <a:p>
            <a:pPr marL="285750" indent="-2857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The client needs to drop the irrelevant features initially and then new features are derived from the features with uncleaned data.</a:t>
            </a:r>
          </a:p>
          <a:p>
            <a:pPr marL="285750" indent="-2857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The client can know that the model is performing well on new data points by checking the accuracy on </a:t>
            </a:r>
            <a:r>
              <a:rPr lang="en-US" sz="1200" dirty="0" smtClean="0">
                <a:solidFill>
                  <a:schemeClr val="bg1"/>
                </a:solidFill>
                <a:latin typeface="Calibri" panose="020F0502020204030204" pitchFamily="34" charset="0"/>
                <a:cs typeface="Calibri" panose="020F0502020204030204" pitchFamily="34" charset="0"/>
              </a:rPr>
              <a:t>unseen</a:t>
            </a:r>
            <a:r>
              <a:rPr lang="en-US" sz="1200" dirty="0" smtClean="0">
                <a:solidFill>
                  <a:schemeClr val="bg1"/>
                </a:solidFill>
                <a:latin typeface="Calibri" panose="020F0502020204030204" pitchFamily="34" charset="0"/>
                <a:cs typeface="Calibri" panose="020F0502020204030204" pitchFamily="34" charset="0"/>
              </a:rPr>
              <a:t> </a:t>
            </a:r>
            <a:r>
              <a:rPr lang="en-US" sz="1200" dirty="0">
                <a:solidFill>
                  <a:schemeClr val="bg1"/>
                </a:solidFill>
                <a:latin typeface="Calibri" panose="020F0502020204030204" pitchFamily="34" charset="0"/>
                <a:cs typeface="Calibri" panose="020F0502020204030204" pitchFamily="34" charset="0"/>
              </a:rPr>
              <a:t>data.</a:t>
            </a:r>
          </a:p>
          <a:p>
            <a:endParaRPr lang="en-US" sz="1200" dirty="0">
              <a:solidFill>
                <a:schemeClr val="bg1"/>
              </a:solidFill>
              <a:latin typeface="Calibri" panose="020F0502020204030204" pitchFamily="34" charset="0"/>
              <a:cs typeface="Calibri" panose="020F0502020204030204" pitchFamily="34" charset="0"/>
            </a:endParaRPr>
          </a:p>
          <a:p>
            <a:endParaRPr lang="en-US" sz="1200" dirty="0">
              <a:solidFill>
                <a:schemeClr val="bg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xmlns="" id="{829FACBA-626E-8FC1-5AD7-BD46288B266F}"/>
              </a:ext>
            </a:extLst>
          </p:cNvPr>
          <p:cNvSpPr txBox="1"/>
          <p:nvPr/>
        </p:nvSpPr>
        <p:spPr>
          <a:xfrm>
            <a:off x="487680" y="2777067"/>
            <a:ext cx="7714827" cy="492443"/>
          </a:xfrm>
          <a:prstGeom prst="rect">
            <a:avLst/>
          </a:prstGeom>
          <a:noFill/>
        </p:spPr>
        <p:txBody>
          <a:bodyPr wrap="square" rtlCol="0">
            <a:spAutoFit/>
          </a:bodyPr>
          <a:lstStyle/>
          <a:p>
            <a:r>
              <a:rPr lang="en-US" b="1" u="sng" dirty="0">
                <a:solidFill>
                  <a:schemeClr val="bg1"/>
                </a:solidFill>
                <a:latin typeface="Calibri" panose="020F0502020204030204" pitchFamily="34" charset="0"/>
                <a:cs typeface="Calibri" panose="020F0502020204030204" pitchFamily="34" charset="0"/>
              </a:rPr>
              <a:t>Model validation</a:t>
            </a:r>
            <a:endParaRPr lang="en-IN" b="1" u="sng" dirty="0">
              <a:solidFill>
                <a:schemeClr val="bg1"/>
              </a:solidFill>
              <a:latin typeface="Calibri" panose="020F0502020204030204" pitchFamily="34" charset="0"/>
              <a:cs typeface="Calibri" panose="020F0502020204030204" pitchFamily="34" charset="0"/>
            </a:endParaRPr>
          </a:p>
          <a:p>
            <a:endParaRPr lang="en-IN" sz="12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xmlns="" id="{94D0A203-D16C-F50A-A829-8408D6D7E8BA}"/>
              </a:ext>
            </a:extLst>
          </p:cNvPr>
          <p:cNvSpPr txBox="1"/>
          <p:nvPr/>
        </p:nvSpPr>
        <p:spPr>
          <a:xfrm>
            <a:off x="487680" y="3118550"/>
            <a:ext cx="6278880" cy="1015663"/>
          </a:xfrm>
          <a:prstGeom prst="rect">
            <a:avLst/>
          </a:prstGeom>
          <a:noFill/>
        </p:spPr>
        <p:txBody>
          <a:bodyPr wrap="square" rtlCol="0">
            <a:spAutoFit/>
          </a:bodyPr>
          <a:lstStyle/>
          <a:p>
            <a:pPr marL="285750" indent="-2857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The performance of the final model are as follows:</a:t>
            </a:r>
          </a:p>
          <a:p>
            <a:pPr marL="285750" indent="-2857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Training model accuracy: </a:t>
            </a:r>
            <a:r>
              <a:rPr lang="en-US" sz="1200" dirty="0" smtClean="0">
                <a:solidFill>
                  <a:schemeClr val="bg1"/>
                </a:solidFill>
                <a:latin typeface="Calibri" panose="020F0502020204030204" pitchFamily="34" charset="0"/>
                <a:cs typeface="Calibri" panose="020F0502020204030204" pitchFamily="34" charset="0"/>
              </a:rPr>
              <a:t>92.99%</a:t>
            </a:r>
            <a:endParaRPr lang="en-US" sz="1200" dirty="0">
              <a:solidFill>
                <a:schemeClr val="bg1"/>
              </a:solidFill>
              <a:latin typeface="Calibri" panose="020F0502020204030204" pitchFamily="34" charset="0"/>
              <a:cs typeface="Calibri" panose="020F0502020204030204" pitchFamily="34" charset="0"/>
            </a:endParaRPr>
          </a:p>
          <a:p>
            <a:pPr marL="285750" indent="-2857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Testing model accuracy: </a:t>
            </a:r>
            <a:r>
              <a:rPr lang="en-US" sz="1200" dirty="0" smtClean="0">
                <a:solidFill>
                  <a:schemeClr val="bg1"/>
                </a:solidFill>
                <a:latin typeface="Calibri" panose="020F0502020204030204" pitchFamily="34" charset="0"/>
                <a:cs typeface="Calibri" panose="020F0502020204030204" pitchFamily="34" charset="0"/>
              </a:rPr>
              <a:t>85.05%</a:t>
            </a:r>
            <a:endParaRPr lang="en-US" sz="1200" dirty="0">
              <a:solidFill>
                <a:schemeClr val="bg1"/>
              </a:solidFill>
              <a:latin typeface="Calibri" panose="020F0502020204030204" pitchFamily="34" charset="0"/>
              <a:cs typeface="Calibri" panose="020F0502020204030204" pitchFamily="34" charset="0"/>
            </a:endParaRPr>
          </a:p>
          <a:p>
            <a:pPr marL="285750" indent="-2857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R2 score: 0.81</a:t>
            </a:r>
          </a:p>
          <a:p>
            <a:pPr marL="285750" indent="-2857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Mean Absolute Error(MAE): 1.2</a:t>
            </a:r>
          </a:p>
        </p:txBody>
      </p:sp>
    </p:spTree>
    <p:extLst>
      <p:ext uri="{BB962C8B-B14F-4D97-AF65-F5344CB8AC3E}">
        <p14:creationId xmlns:p14="http://schemas.microsoft.com/office/powerpoint/2010/main" xmlns="" val="28773986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41"/>
          <p:cNvPicPr preferRelativeResize="0"/>
          <p:nvPr/>
        </p:nvPicPr>
        <p:blipFill rotWithShape="1">
          <a:blip r:embed="rId3">
            <a:alphaModFix/>
          </a:blip>
          <a:srcRect/>
          <a:stretch/>
        </p:blipFill>
        <p:spPr>
          <a:xfrm>
            <a:off x="2" y="1"/>
            <a:ext cx="9143998" cy="5143499"/>
          </a:xfrm>
          <a:prstGeom prst="rect">
            <a:avLst/>
          </a:prstGeom>
          <a:noFill/>
          <a:ln>
            <a:noFill/>
          </a:ln>
        </p:spPr>
      </p:pic>
      <p:pic>
        <p:nvPicPr>
          <p:cNvPr id="8" name="Picture 7">
            <a:extLst>
              <a:ext uri="{FF2B5EF4-FFF2-40B4-BE49-F238E27FC236}">
                <a16:creationId xmlns:a16="http://schemas.microsoft.com/office/drawing/2014/main" xmlns="" id="{B2A95AEA-15DB-8C85-2FD0-4D0FF5A637C7}"/>
              </a:ext>
            </a:extLst>
          </p:cNvPr>
          <p:cNvPicPr>
            <a:picLocks noChangeAspect="1"/>
          </p:cNvPicPr>
          <p:nvPr/>
        </p:nvPicPr>
        <p:blipFill>
          <a:blip r:embed="rId4"/>
          <a:stretch>
            <a:fillRect/>
          </a:stretch>
        </p:blipFill>
        <p:spPr>
          <a:xfrm>
            <a:off x="1636735" y="613246"/>
            <a:ext cx="5001132" cy="2788985"/>
          </a:xfrm>
          <a:prstGeom prst="rect">
            <a:avLst/>
          </a:prstGeom>
        </p:spPr>
      </p:pic>
      <p:sp>
        <p:nvSpPr>
          <p:cNvPr id="9" name="TextBox 8">
            <a:extLst>
              <a:ext uri="{FF2B5EF4-FFF2-40B4-BE49-F238E27FC236}">
                <a16:creationId xmlns:a16="http://schemas.microsoft.com/office/drawing/2014/main" xmlns="" id="{323EA939-1B2A-F341-6F36-6873ED77C0DD}"/>
              </a:ext>
            </a:extLst>
          </p:cNvPr>
          <p:cNvSpPr txBox="1"/>
          <p:nvPr/>
        </p:nvSpPr>
        <p:spPr>
          <a:xfrm>
            <a:off x="562187" y="209973"/>
            <a:ext cx="6800427" cy="307777"/>
          </a:xfrm>
          <a:prstGeom prst="rect">
            <a:avLst/>
          </a:prstGeom>
          <a:noFill/>
        </p:spPr>
        <p:txBody>
          <a:bodyPr wrap="square" rtlCol="0">
            <a:spAutoFit/>
          </a:bodyPr>
          <a:lstStyle/>
          <a:p>
            <a:r>
              <a:rPr lang="en-US" b="1" u="sng" dirty="0">
                <a:solidFill>
                  <a:schemeClr val="bg1"/>
                </a:solidFill>
                <a:latin typeface="Calibri" panose="020F0502020204030204" pitchFamily="34" charset="0"/>
                <a:cs typeface="Calibri" panose="020F0502020204030204" pitchFamily="34" charset="0"/>
              </a:rPr>
              <a:t>Histogram of residual deviance </a:t>
            </a:r>
            <a:endParaRPr lang="en-IN" b="1" u="sng" dirty="0">
              <a:solidFill>
                <a:schemeClr val="bg1"/>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xmlns="" id="{A8086A10-A8F9-6EBE-BBC7-1589299DF483}"/>
              </a:ext>
            </a:extLst>
          </p:cNvPr>
          <p:cNvSpPr txBox="1"/>
          <p:nvPr/>
        </p:nvSpPr>
        <p:spPr>
          <a:xfrm>
            <a:off x="677334" y="3672701"/>
            <a:ext cx="7565813" cy="1200329"/>
          </a:xfrm>
          <a:prstGeom prst="rect">
            <a:avLst/>
          </a:prstGeom>
          <a:noFill/>
        </p:spPr>
        <p:txBody>
          <a:bodyPr wrap="square" rtlCol="0">
            <a:spAutoFit/>
          </a:bodyPr>
          <a:lstStyle/>
          <a:p>
            <a:r>
              <a:rPr lang="en-US" sz="1200" b="1" u="sng" dirty="0">
                <a:solidFill>
                  <a:schemeClr val="bg1"/>
                </a:solidFill>
                <a:latin typeface="Calibri" panose="020F0502020204030204" pitchFamily="34" charset="0"/>
                <a:cs typeface="Calibri" panose="020F0502020204030204" pitchFamily="34" charset="0"/>
              </a:rPr>
              <a:t>Key takeaways:</a:t>
            </a:r>
          </a:p>
          <a:p>
            <a:pPr marL="285750" indent="-285750" algn="just">
              <a:buClr>
                <a:schemeClr val="bg1"/>
              </a:buClr>
              <a:buFont typeface="Wingdings" panose="05000000000000000000" pitchFamily="2" charset="2"/>
              <a:buChar char="Ø"/>
            </a:pPr>
            <a:r>
              <a:rPr lang="en-IN" sz="1200" dirty="0">
                <a:solidFill>
                  <a:schemeClr val="bg1"/>
                </a:solidFill>
                <a:latin typeface="Calibri" panose="020F0502020204030204" pitchFamily="34" charset="0"/>
                <a:cs typeface="Calibri" panose="020F0502020204030204" pitchFamily="34" charset="0"/>
              </a:rPr>
              <a:t>The distribution for the residual deviance is a normal distribution curve which indicates that the errors are random in nature.</a:t>
            </a:r>
          </a:p>
          <a:p>
            <a:pPr marL="285750" indent="-285750" algn="just">
              <a:buClr>
                <a:schemeClr val="bg1"/>
              </a:buClr>
              <a:buFont typeface="Wingdings" panose="05000000000000000000" pitchFamily="2" charset="2"/>
              <a:buChar char="Ø"/>
            </a:pPr>
            <a:r>
              <a:rPr lang="en-IN" sz="1200" dirty="0">
                <a:solidFill>
                  <a:schemeClr val="bg1"/>
                </a:solidFill>
                <a:latin typeface="Calibri" panose="020F0502020204030204" pitchFamily="34" charset="0"/>
                <a:cs typeface="Calibri" panose="020F0502020204030204" pitchFamily="34" charset="0"/>
              </a:rPr>
              <a:t>This shows that our model is performing well on test data.</a:t>
            </a:r>
          </a:p>
          <a:p>
            <a:pPr>
              <a:buClr>
                <a:schemeClr val="bg1"/>
              </a:buClr>
            </a:pPr>
            <a:endParaRPr lang="en-IN" sz="1200" dirty="0">
              <a:solidFill>
                <a:schemeClr val="bg1"/>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endParaRPr lang="en-IN" sz="12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xmlns="" id="{1A56B97E-C263-9B8E-B0F5-1B5C82363E7A}"/>
              </a:ext>
            </a:extLst>
          </p:cNvPr>
          <p:cNvSpPr txBox="1"/>
          <p:nvPr/>
        </p:nvSpPr>
        <p:spPr>
          <a:xfrm>
            <a:off x="677334" y="3569547"/>
            <a:ext cx="7565813" cy="960707"/>
          </a:xfrm>
          <a:prstGeom prst="rect">
            <a:avLst/>
          </a:prstGeom>
          <a:noFill/>
          <a:ln>
            <a:solidFill>
              <a:schemeClr val="bg1"/>
            </a:solidFill>
          </a:ln>
        </p:spPr>
        <p:txBody>
          <a:bodyPr wrap="square" rtlCol="0">
            <a:spAutoFit/>
          </a:bodyPr>
          <a:lstStyle/>
          <a:p>
            <a:endParaRPr lang="en-IN" dirty="0"/>
          </a:p>
        </p:txBody>
      </p:sp>
    </p:spTree>
    <p:extLst>
      <p:ext uri="{BB962C8B-B14F-4D97-AF65-F5344CB8AC3E}">
        <p14:creationId xmlns:p14="http://schemas.microsoft.com/office/powerpoint/2010/main" xmlns="" val="40851639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endParaRPr/>
          </a:p>
        </p:txBody>
      </p:sp>
      <p:sp>
        <p:nvSpPr>
          <p:cNvPr id="720" name="Google Shape;720;p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indent="0">
              <a:spcAft>
                <a:spcPts val="1200"/>
              </a:spcAft>
              <a:buNone/>
            </a:pPr>
            <a:endParaRPr/>
          </a:p>
        </p:txBody>
      </p:sp>
      <p:pic>
        <p:nvPicPr>
          <p:cNvPr id="721" name="Google Shape;721;p51"/>
          <p:cNvPicPr preferRelativeResize="0"/>
          <p:nvPr/>
        </p:nvPicPr>
        <p:blipFill>
          <a:blip r:embed="rId3">
            <a:alphaModFix/>
          </a:blip>
          <a:stretch>
            <a:fillRect/>
          </a:stretch>
        </p:blipFill>
        <p:spPr>
          <a:xfrm>
            <a:off x="0" y="0"/>
            <a:ext cx="9144000" cy="5143500"/>
          </a:xfrm>
          <a:prstGeom prst="rect">
            <a:avLst/>
          </a:prstGeom>
          <a:noFill/>
          <a:ln>
            <a:noFill/>
          </a:ln>
        </p:spPr>
      </p:pic>
    </p:spTree>
    <p:extLst>
      <p:ext uri="{BB962C8B-B14F-4D97-AF65-F5344CB8AC3E}">
        <p14:creationId xmlns:p14="http://schemas.microsoft.com/office/powerpoint/2010/main" xmlns="" val="2114965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41"/>
          <p:cNvPicPr preferRelativeResize="0"/>
          <p:nvPr/>
        </p:nvPicPr>
        <p:blipFill rotWithShape="1">
          <a:blip r:embed="rId3">
            <a:alphaModFix/>
          </a:blip>
          <a:srcRect/>
          <a:stretch/>
        </p:blipFill>
        <p:spPr>
          <a:xfrm>
            <a:off x="2" y="0"/>
            <a:ext cx="9143998" cy="5143499"/>
          </a:xfrm>
          <a:prstGeom prst="rect">
            <a:avLst/>
          </a:prstGeom>
          <a:noFill/>
          <a:ln>
            <a:noFill/>
          </a:ln>
        </p:spPr>
      </p:pic>
      <p:sp>
        <p:nvSpPr>
          <p:cNvPr id="115" name="Google Shape;115;p41"/>
          <p:cNvSpPr txBox="1"/>
          <p:nvPr/>
        </p:nvSpPr>
        <p:spPr>
          <a:xfrm>
            <a:off x="343767" y="164173"/>
            <a:ext cx="8187600" cy="492412"/>
          </a:xfrm>
          <a:prstGeom prst="rect">
            <a:avLst/>
          </a:prstGeom>
          <a:noFill/>
          <a:ln>
            <a:noFill/>
          </a:ln>
        </p:spPr>
        <p:txBody>
          <a:bodyPr spcFirstLastPara="1" wrap="square" lIns="91425" tIns="91425" rIns="91425" bIns="91425" anchor="t" anchorCtr="0">
            <a:spAutoFit/>
          </a:bodyPr>
          <a:lstStyle/>
          <a:p>
            <a:pPr lvl="0">
              <a:buSzPts val="2800"/>
            </a:pPr>
            <a:r>
              <a:rPr lang="en-US" sz="2000" b="1" u="sng" dirty="0">
                <a:solidFill>
                  <a:srgbClr val="FFFFFF"/>
                </a:solidFill>
                <a:latin typeface="Calibri" panose="020F0502020204030204" pitchFamily="34" charset="0"/>
                <a:ea typeface="Roboto"/>
                <a:cs typeface="Calibri" panose="020F0502020204030204" pitchFamily="34" charset="0"/>
                <a:sym typeface="Roboto"/>
              </a:rPr>
              <a:t>Business Objective, Understanding and Approach</a:t>
            </a:r>
          </a:p>
        </p:txBody>
      </p:sp>
      <p:sp>
        <p:nvSpPr>
          <p:cNvPr id="3" name="Rectangle 2">
            <a:extLst>
              <a:ext uri="{FF2B5EF4-FFF2-40B4-BE49-F238E27FC236}">
                <a16:creationId xmlns:a16="http://schemas.microsoft.com/office/drawing/2014/main" xmlns="" id="{E78933ED-1D6E-4D48-8F73-1243F599F5B1}"/>
              </a:ext>
            </a:extLst>
          </p:cNvPr>
          <p:cNvSpPr/>
          <p:nvPr/>
        </p:nvSpPr>
        <p:spPr>
          <a:xfrm>
            <a:off x="827903" y="1248029"/>
            <a:ext cx="3700848" cy="1878227"/>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xmlns="" id="{10262817-2142-47FB-8031-439879485058}"/>
              </a:ext>
            </a:extLst>
          </p:cNvPr>
          <p:cNvSpPr/>
          <p:nvPr/>
        </p:nvSpPr>
        <p:spPr>
          <a:xfrm>
            <a:off x="4810200" y="1248028"/>
            <a:ext cx="3700848" cy="1878227"/>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xmlns="" id="{2F1A9484-7951-4C25-A6B0-FD92A864700B}"/>
              </a:ext>
            </a:extLst>
          </p:cNvPr>
          <p:cNvSpPr/>
          <p:nvPr/>
        </p:nvSpPr>
        <p:spPr>
          <a:xfrm>
            <a:off x="827903" y="980298"/>
            <a:ext cx="1902940" cy="267730"/>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Calibri" panose="020F0502020204030204" pitchFamily="34" charset="0"/>
                <a:cs typeface="Calibri" panose="020F0502020204030204" pitchFamily="34" charset="0"/>
              </a:rPr>
              <a:t>Business Objective</a:t>
            </a:r>
            <a:endParaRPr lang="en-IN" b="1" dirty="0">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xmlns="" id="{F17E88BB-0E47-4B43-91CA-1B2267338D3A}"/>
              </a:ext>
            </a:extLst>
          </p:cNvPr>
          <p:cNvSpPr/>
          <p:nvPr/>
        </p:nvSpPr>
        <p:spPr>
          <a:xfrm>
            <a:off x="4810200" y="980298"/>
            <a:ext cx="1902940" cy="267730"/>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Calibri" panose="020F0502020204030204" pitchFamily="34" charset="0"/>
                <a:cs typeface="Calibri" panose="020F0502020204030204" pitchFamily="34" charset="0"/>
              </a:rPr>
              <a:t>Understanding</a:t>
            </a:r>
            <a:endParaRPr lang="en-IN" b="1" dirty="0">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xmlns="" id="{CE072C4C-8156-4388-B385-759A9FAC9D99}"/>
              </a:ext>
            </a:extLst>
          </p:cNvPr>
          <p:cNvSpPr/>
          <p:nvPr/>
        </p:nvSpPr>
        <p:spPr>
          <a:xfrm>
            <a:off x="827902" y="3539103"/>
            <a:ext cx="7683145" cy="1166232"/>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xmlns="" id="{267689CB-8221-438B-BA35-67405DDEB894}"/>
              </a:ext>
            </a:extLst>
          </p:cNvPr>
          <p:cNvSpPr/>
          <p:nvPr/>
        </p:nvSpPr>
        <p:spPr>
          <a:xfrm>
            <a:off x="827903" y="3267539"/>
            <a:ext cx="1902940" cy="267730"/>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Calibri" panose="020F0502020204030204" pitchFamily="34" charset="0"/>
                <a:cs typeface="Calibri" panose="020F0502020204030204" pitchFamily="34" charset="0"/>
              </a:rPr>
              <a:t>Approach</a:t>
            </a:r>
            <a:endParaRPr lang="en-IN" b="1" dirty="0">
              <a:latin typeface="Calibri" panose="020F050202020403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xmlns="" id="{C3ECEF7B-5ABA-4188-B65E-044847CC86E9}"/>
              </a:ext>
            </a:extLst>
          </p:cNvPr>
          <p:cNvSpPr/>
          <p:nvPr/>
        </p:nvSpPr>
        <p:spPr>
          <a:xfrm>
            <a:off x="827902" y="984132"/>
            <a:ext cx="1902940" cy="267730"/>
          </a:xfrm>
          <a:prstGeom prst="rect">
            <a:avLst/>
          </a:prstGeom>
          <a:solidFill>
            <a:schemeClr val="bg1">
              <a:lumMod val="95000"/>
              <a:alpha val="30000"/>
            </a:schemeClr>
          </a:solid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Calibri" panose="020F0502020204030204" pitchFamily="34" charset="0"/>
                <a:cs typeface="Calibri" panose="020F0502020204030204" pitchFamily="34" charset="0"/>
              </a:rPr>
              <a:t>Business Objective</a:t>
            </a:r>
            <a:endParaRPr lang="en-IN" b="1" dirty="0">
              <a:latin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xmlns="" id="{494F52E1-C00F-4A4B-9A93-530858D86718}"/>
              </a:ext>
            </a:extLst>
          </p:cNvPr>
          <p:cNvSpPr/>
          <p:nvPr/>
        </p:nvSpPr>
        <p:spPr>
          <a:xfrm>
            <a:off x="4810199" y="984132"/>
            <a:ext cx="1902940" cy="267730"/>
          </a:xfrm>
          <a:prstGeom prst="rect">
            <a:avLst/>
          </a:prstGeom>
          <a:solidFill>
            <a:schemeClr val="bg1">
              <a:lumMod val="95000"/>
              <a:alpha val="30000"/>
            </a:schemeClr>
          </a:solid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Calibri" panose="020F0502020204030204" pitchFamily="34" charset="0"/>
                <a:cs typeface="Calibri" panose="020F0502020204030204" pitchFamily="34" charset="0"/>
              </a:rPr>
              <a:t>Understanding</a:t>
            </a:r>
            <a:endParaRPr lang="en-IN" b="1" dirty="0">
              <a:latin typeface="Calibri" panose="020F0502020204030204" pitchFamily="34" charset="0"/>
              <a:cs typeface="Calibri" panose="020F0502020204030204" pitchFamily="34" charset="0"/>
            </a:endParaRPr>
          </a:p>
        </p:txBody>
      </p:sp>
      <p:sp>
        <p:nvSpPr>
          <p:cNvPr id="13" name="Rectangle 12">
            <a:extLst>
              <a:ext uri="{FF2B5EF4-FFF2-40B4-BE49-F238E27FC236}">
                <a16:creationId xmlns:a16="http://schemas.microsoft.com/office/drawing/2014/main" xmlns="" id="{15B95769-BAE1-4B7D-8AF4-A72951661A0C}"/>
              </a:ext>
            </a:extLst>
          </p:cNvPr>
          <p:cNvSpPr/>
          <p:nvPr/>
        </p:nvSpPr>
        <p:spPr>
          <a:xfrm>
            <a:off x="827902" y="3271373"/>
            <a:ext cx="1902940" cy="267730"/>
          </a:xfrm>
          <a:prstGeom prst="rect">
            <a:avLst/>
          </a:prstGeom>
          <a:solidFill>
            <a:schemeClr val="bg1">
              <a:lumMod val="95000"/>
              <a:alpha val="30000"/>
            </a:schemeClr>
          </a:solid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Calibri" panose="020F0502020204030204" pitchFamily="34" charset="0"/>
                <a:cs typeface="Calibri" panose="020F0502020204030204" pitchFamily="34" charset="0"/>
              </a:rPr>
              <a:t>Approach</a:t>
            </a:r>
            <a:endParaRPr lang="en-IN" b="1"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xmlns="" id="{F1A2C5E9-A998-F903-E53A-F76957032063}"/>
              </a:ext>
            </a:extLst>
          </p:cNvPr>
          <p:cNvSpPr txBox="1"/>
          <p:nvPr/>
        </p:nvSpPr>
        <p:spPr>
          <a:xfrm>
            <a:off x="4810199" y="1277746"/>
            <a:ext cx="3371564" cy="1415772"/>
          </a:xfrm>
          <a:prstGeom prst="rect">
            <a:avLst/>
          </a:prstGeom>
          <a:noFill/>
        </p:spPr>
        <p:txBody>
          <a:bodyPr wrap="square" rtlCol="0">
            <a:spAutoFit/>
          </a:bodyPr>
          <a:lstStyle/>
          <a:p>
            <a:pPr algn="just"/>
            <a:r>
              <a:rPr lang="en-US" sz="1200" dirty="0">
                <a:solidFill>
                  <a:schemeClr val="bg1"/>
                </a:solidFill>
                <a:latin typeface="Calibri" panose="020F0502020204030204" pitchFamily="34" charset="0"/>
                <a:cs typeface="Calibri" panose="020F0502020204030204" pitchFamily="34" charset="0"/>
              </a:rPr>
              <a:t>A firm whose business nature is of the type consumer to business(C2B) wants to introduce an automated mechanism such that consumer who wants to sell their laptop has to fill the features of the laptop in order to get the reasonable price of their laptop.</a:t>
            </a:r>
          </a:p>
          <a:p>
            <a:endParaRPr lang="en-IN"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xmlns="" id="{35B07489-A41B-C432-5CCF-266C4A08598B}"/>
              </a:ext>
            </a:extLst>
          </p:cNvPr>
          <p:cNvSpPr txBox="1"/>
          <p:nvPr/>
        </p:nvSpPr>
        <p:spPr>
          <a:xfrm>
            <a:off x="932111" y="3535269"/>
            <a:ext cx="7193280" cy="1600438"/>
          </a:xfrm>
          <a:prstGeom prst="rect">
            <a:avLst/>
          </a:prstGeom>
          <a:noFill/>
        </p:spPr>
        <p:txBody>
          <a:bodyPr wrap="square" rtlCol="0">
            <a:spAutoFit/>
          </a:bodyPr>
          <a:lstStyle/>
          <a:p>
            <a:pPr marL="171450" indent="-1714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The first step involves the cleaning of the given data which includes identifying missing values ,checking duplicate rows and dropping unnecessary columns.</a:t>
            </a:r>
          </a:p>
          <a:p>
            <a:pPr marL="171450" indent="-1714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The next step is data preprocessing which involves exploratory data analysis and feature engineering.</a:t>
            </a:r>
          </a:p>
          <a:p>
            <a:pPr marL="171450" indent="-1714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As the given dependent variable is a continuous variable, we are using decision tree regression algorithm.</a:t>
            </a:r>
          </a:p>
          <a:p>
            <a:pPr marL="171450" indent="-1714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If any overfitting occurs we need to prune the decision tree using hyperparameters and right set of hyperparameters can be achieved by using a method called GridsearchCV.</a:t>
            </a:r>
          </a:p>
          <a:p>
            <a:endParaRPr lang="en-US" sz="1200" dirty="0">
              <a:solidFill>
                <a:schemeClr val="bg1"/>
              </a:solidFill>
              <a:latin typeface="Calibri" panose="020F0502020204030204" pitchFamily="34" charset="0"/>
              <a:cs typeface="Calibri" panose="020F0502020204030204" pitchFamily="34" charset="0"/>
            </a:endParaRPr>
          </a:p>
          <a:p>
            <a:endParaRPr lang="en-IN" dirty="0">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xmlns="" id="{393F5F6D-8810-8F66-6CEB-53D28C944A53}"/>
              </a:ext>
            </a:extLst>
          </p:cNvPr>
          <p:cNvSpPr txBox="1"/>
          <p:nvPr/>
        </p:nvSpPr>
        <p:spPr>
          <a:xfrm>
            <a:off x="827902" y="1266711"/>
            <a:ext cx="3466390" cy="1600438"/>
          </a:xfrm>
          <a:prstGeom prst="rect">
            <a:avLst/>
          </a:prstGeom>
          <a:noFill/>
        </p:spPr>
        <p:txBody>
          <a:bodyPr wrap="square" rtlCol="0">
            <a:spAutoFit/>
          </a:bodyPr>
          <a:lstStyle/>
          <a:p>
            <a:pPr algn="just"/>
            <a:r>
              <a:rPr lang="en-US" sz="1200" dirty="0">
                <a:solidFill>
                  <a:schemeClr val="bg1"/>
                </a:solidFill>
                <a:latin typeface="Calibri" panose="020F0502020204030204" pitchFamily="34" charset="0"/>
                <a:cs typeface="Calibri" panose="020F0502020204030204" pitchFamily="34" charset="0"/>
              </a:rPr>
              <a:t>A C2B firm is in the process of creating an online platform where the consumers can sell their used laptops. This platform should host an automated mechanism that can suggest to a consumer the realistic price of their used laptop when the required details (different features of the laptop) are provided.</a:t>
            </a:r>
          </a:p>
          <a:p>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2835152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41"/>
          <p:cNvPicPr preferRelativeResize="0"/>
          <p:nvPr/>
        </p:nvPicPr>
        <p:blipFill rotWithShape="1">
          <a:blip r:embed="rId3">
            <a:alphaModFix/>
          </a:blip>
          <a:srcRect/>
          <a:stretch/>
        </p:blipFill>
        <p:spPr>
          <a:xfrm>
            <a:off x="2" y="0"/>
            <a:ext cx="9143998" cy="5143499"/>
          </a:xfrm>
          <a:prstGeom prst="rect">
            <a:avLst/>
          </a:prstGeom>
          <a:noFill/>
          <a:ln>
            <a:noFill/>
          </a:ln>
        </p:spPr>
      </p:pic>
      <p:pic>
        <p:nvPicPr>
          <p:cNvPr id="3" name="Picture 2">
            <a:extLst>
              <a:ext uri="{FF2B5EF4-FFF2-40B4-BE49-F238E27FC236}">
                <a16:creationId xmlns:a16="http://schemas.microsoft.com/office/drawing/2014/main" xmlns="" id="{F291B2AB-EED1-DA2A-E9E5-346C71468358}"/>
              </a:ext>
            </a:extLst>
          </p:cNvPr>
          <p:cNvPicPr>
            <a:picLocks noChangeAspect="1"/>
          </p:cNvPicPr>
          <p:nvPr/>
        </p:nvPicPr>
        <p:blipFill>
          <a:blip r:embed="rId4"/>
          <a:stretch>
            <a:fillRect/>
          </a:stretch>
        </p:blipFill>
        <p:spPr>
          <a:xfrm>
            <a:off x="4877451" y="839754"/>
            <a:ext cx="3576219" cy="2363942"/>
          </a:xfrm>
          <a:prstGeom prst="rect">
            <a:avLst/>
          </a:prstGeom>
        </p:spPr>
      </p:pic>
      <p:sp>
        <p:nvSpPr>
          <p:cNvPr id="2" name="TextBox 1">
            <a:extLst>
              <a:ext uri="{FF2B5EF4-FFF2-40B4-BE49-F238E27FC236}">
                <a16:creationId xmlns:a16="http://schemas.microsoft.com/office/drawing/2014/main" xmlns="" id="{737E6097-D751-0A9D-E4F3-9242EEB7F6AB}"/>
              </a:ext>
            </a:extLst>
          </p:cNvPr>
          <p:cNvSpPr txBox="1"/>
          <p:nvPr/>
        </p:nvSpPr>
        <p:spPr>
          <a:xfrm>
            <a:off x="298027" y="264070"/>
            <a:ext cx="6861386" cy="307777"/>
          </a:xfrm>
          <a:prstGeom prst="rect">
            <a:avLst/>
          </a:prstGeom>
          <a:noFill/>
        </p:spPr>
        <p:txBody>
          <a:bodyPr wrap="square" rtlCol="0">
            <a:spAutoFit/>
          </a:bodyPr>
          <a:lstStyle/>
          <a:p>
            <a:r>
              <a:rPr lang="en-US" dirty="0">
                <a:solidFill>
                  <a:schemeClr val="bg1"/>
                </a:solidFill>
                <a:latin typeface="Calibri" pitchFamily="34" charset="0"/>
                <a:cs typeface="Calibri" pitchFamily="34" charset="0"/>
              </a:rPr>
              <a:t>Analysis on HDD variable </a:t>
            </a:r>
            <a:endParaRPr lang="en-IN" dirty="0">
              <a:solidFill>
                <a:schemeClr val="bg1"/>
              </a:solidFill>
              <a:latin typeface="Calibri" pitchFamily="34" charset="0"/>
              <a:cs typeface="Calibri" pitchFamily="34" charset="0"/>
            </a:endParaRPr>
          </a:p>
        </p:txBody>
      </p:sp>
      <p:sp>
        <p:nvSpPr>
          <p:cNvPr id="4" name="TextBox 3">
            <a:extLst>
              <a:ext uri="{FF2B5EF4-FFF2-40B4-BE49-F238E27FC236}">
                <a16:creationId xmlns:a16="http://schemas.microsoft.com/office/drawing/2014/main" xmlns="" id="{0917E5FF-20AD-A4D4-92C5-5F0896A49C5B}"/>
              </a:ext>
            </a:extLst>
          </p:cNvPr>
          <p:cNvSpPr txBox="1"/>
          <p:nvPr/>
        </p:nvSpPr>
        <p:spPr>
          <a:xfrm>
            <a:off x="243841" y="3413670"/>
            <a:ext cx="3698240" cy="2492990"/>
          </a:xfrm>
          <a:prstGeom prst="rect">
            <a:avLst/>
          </a:prstGeom>
          <a:noFill/>
        </p:spPr>
        <p:txBody>
          <a:bodyPr wrap="square" rtlCol="0">
            <a:spAutoFit/>
          </a:bodyPr>
          <a:lstStyle/>
          <a:p>
            <a:pPr algn="just"/>
            <a:r>
              <a:rPr lang="en-US" sz="1200" u="sng" dirty="0">
                <a:solidFill>
                  <a:schemeClr val="bg1"/>
                </a:solidFill>
                <a:latin typeface="Calibri" pitchFamily="34" charset="0"/>
                <a:cs typeface="Calibri" pitchFamily="34" charset="0"/>
              </a:rPr>
              <a:t>Key takeaways:</a:t>
            </a:r>
          </a:p>
          <a:p>
            <a:pPr marL="285750" indent="-285750" algn="just">
              <a:buFont typeface="Wingdings" panose="05000000000000000000" pitchFamily="2" charset="2"/>
              <a:buChar char="Ø"/>
            </a:pPr>
            <a:r>
              <a:rPr lang="en-US" sz="1200" dirty="0">
                <a:solidFill>
                  <a:schemeClr val="bg1"/>
                </a:solidFill>
                <a:latin typeface="Calibri" pitchFamily="34" charset="0"/>
                <a:cs typeface="Calibri" pitchFamily="34" charset="0"/>
              </a:rPr>
              <a:t>About 55% of the laptops in the given data has no Hard disk drive.</a:t>
            </a:r>
          </a:p>
          <a:p>
            <a:pPr marL="285750" indent="-285750" algn="just">
              <a:buFont typeface="Wingdings" panose="05000000000000000000" pitchFamily="2" charset="2"/>
              <a:buChar char="Ø"/>
            </a:pPr>
            <a:r>
              <a:rPr lang="en-US" sz="1200" dirty="0">
                <a:solidFill>
                  <a:schemeClr val="bg1"/>
                </a:solidFill>
                <a:latin typeface="Calibri" pitchFamily="34" charset="0"/>
                <a:cs typeface="Calibri" pitchFamily="34" charset="0"/>
              </a:rPr>
              <a:t>About 55% of the laptops in the given data has no Hard disk drive.</a:t>
            </a:r>
          </a:p>
          <a:p>
            <a:pPr marL="285750" indent="-285750" algn="just">
              <a:buFont typeface="Wingdings" panose="05000000000000000000" pitchFamily="2" charset="2"/>
              <a:buChar char="Ø"/>
            </a:pPr>
            <a:r>
              <a:rPr lang="en-US" sz="1200" dirty="0">
                <a:solidFill>
                  <a:schemeClr val="bg1"/>
                </a:solidFill>
                <a:latin typeface="Calibri" pitchFamily="34" charset="0"/>
                <a:cs typeface="Calibri" pitchFamily="34" charset="0"/>
              </a:rPr>
              <a:t>Only 2% of the laptops in the given data has 2TB Hard disk drive</a:t>
            </a:r>
            <a:r>
              <a:rPr lang="en-US" dirty="0">
                <a:solidFill>
                  <a:schemeClr val="bg1"/>
                </a:solidFill>
                <a:latin typeface="Calibri" pitchFamily="34" charset="0"/>
                <a:cs typeface="Calibri" pitchFamily="34" charset="0"/>
              </a:rPr>
              <a:t>.</a:t>
            </a:r>
          </a:p>
          <a:p>
            <a:pPr marL="285750" indent="-285750" algn="just">
              <a:buFont typeface="Wingdings" panose="05000000000000000000" pitchFamily="2" charset="2"/>
              <a:buChar char="Ø"/>
            </a:pPr>
            <a:endParaRPr lang="en-US" dirty="0">
              <a:solidFill>
                <a:schemeClr val="bg1"/>
              </a:solidFill>
              <a:latin typeface="Calibri" pitchFamily="34" charset="0"/>
              <a:cs typeface="Calibri" pitchFamily="34" charset="0"/>
            </a:endParaRPr>
          </a:p>
          <a:p>
            <a:pPr marL="285750" indent="-285750" algn="just">
              <a:buFont typeface="Wingdings" panose="05000000000000000000" pitchFamily="2" charset="2"/>
              <a:buChar char="Ø"/>
            </a:pPr>
            <a:endParaRPr lang="en-US" dirty="0">
              <a:solidFill>
                <a:schemeClr val="bg1"/>
              </a:solidFill>
              <a:latin typeface="Calibri" pitchFamily="34" charset="0"/>
              <a:cs typeface="Calibri" pitchFamily="34" charset="0"/>
            </a:endParaRPr>
          </a:p>
          <a:p>
            <a:pPr marL="285750" indent="-285750" algn="just">
              <a:buFont typeface="Wingdings" panose="05000000000000000000" pitchFamily="2" charset="2"/>
              <a:buChar char="Ø"/>
            </a:pPr>
            <a:endParaRPr lang="en-US" dirty="0">
              <a:solidFill>
                <a:schemeClr val="bg1"/>
              </a:solidFill>
              <a:latin typeface="Calibri" pitchFamily="34" charset="0"/>
              <a:cs typeface="Calibri" pitchFamily="34" charset="0"/>
            </a:endParaRPr>
          </a:p>
          <a:p>
            <a:pPr marL="285750" indent="-285750" algn="just">
              <a:buFont typeface="Wingdings" panose="05000000000000000000" pitchFamily="2" charset="2"/>
              <a:buChar char="Ø"/>
            </a:pPr>
            <a:endParaRPr lang="en-US" dirty="0">
              <a:solidFill>
                <a:schemeClr val="bg1"/>
              </a:solidFill>
              <a:latin typeface="Calibri" pitchFamily="34" charset="0"/>
              <a:cs typeface="Calibri" pitchFamily="34" charset="0"/>
            </a:endParaRPr>
          </a:p>
          <a:p>
            <a:pPr marL="285750" indent="-285750" algn="just">
              <a:buFont typeface="Wingdings" panose="05000000000000000000" pitchFamily="2" charset="2"/>
              <a:buChar char="Ø"/>
            </a:pPr>
            <a:endParaRPr lang="en-IN" dirty="0">
              <a:solidFill>
                <a:schemeClr val="bg1"/>
              </a:solidFill>
              <a:latin typeface="Calibri" pitchFamily="34" charset="0"/>
              <a:cs typeface="Calibri" pitchFamily="34" charset="0"/>
            </a:endParaRPr>
          </a:p>
        </p:txBody>
      </p:sp>
      <p:pic>
        <p:nvPicPr>
          <p:cNvPr id="7" name="Picture 6">
            <a:extLst>
              <a:ext uri="{FF2B5EF4-FFF2-40B4-BE49-F238E27FC236}">
                <a16:creationId xmlns:a16="http://schemas.microsoft.com/office/drawing/2014/main" xmlns="" id="{B92BC54D-0B83-BA46-FCB3-E3726120AC08}"/>
              </a:ext>
            </a:extLst>
          </p:cNvPr>
          <p:cNvPicPr>
            <a:picLocks noChangeAspect="1"/>
          </p:cNvPicPr>
          <p:nvPr/>
        </p:nvPicPr>
        <p:blipFill>
          <a:blip r:embed="rId5"/>
          <a:stretch>
            <a:fillRect/>
          </a:stretch>
        </p:blipFill>
        <p:spPr>
          <a:xfrm>
            <a:off x="901058" y="726240"/>
            <a:ext cx="2607529" cy="2509206"/>
          </a:xfrm>
          <a:prstGeom prst="rect">
            <a:avLst/>
          </a:prstGeom>
        </p:spPr>
      </p:pic>
      <p:sp>
        <p:nvSpPr>
          <p:cNvPr id="8" name="TextBox 7">
            <a:extLst>
              <a:ext uri="{FF2B5EF4-FFF2-40B4-BE49-F238E27FC236}">
                <a16:creationId xmlns:a16="http://schemas.microsoft.com/office/drawing/2014/main" xmlns="" id="{5D6B8F60-CB76-C868-96F5-EDEC9875EB28}"/>
              </a:ext>
            </a:extLst>
          </p:cNvPr>
          <p:cNvSpPr txBox="1"/>
          <p:nvPr/>
        </p:nvSpPr>
        <p:spPr>
          <a:xfrm>
            <a:off x="4795520" y="3467856"/>
            <a:ext cx="3745653" cy="1815882"/>
          </a:xfrm>
          <a:prstGeom prst="rect">
            <a:avLst/>
          </a:prstGeom>
          <a:noFill/>
        </p:spPr>
        <p:txBody>
          <a:bodyPr wrap="square" rtlCol="0">
            <a:spAutoFit/>
          </a:bodyPr>
          <a:lstStyle/>
          <a:p>
            <a:pPr algn="just"/>
            <a:r>
              <a:rPr lang="en-US" sz="1200" u="sng" dirty="0">
                <a:solidFill>
                  <a:schemeClr val="bg1"/>
                </a:solidFill>
                <a:latin typeface="Calibri" pitchFamily="34" charset="0"/>
                <a:cs typeface="Calibri" pitchFamily="34" charset="0"/>
              </a:rPr>
              <a:t>Key takeaways:</a:t>
            </a:r>
          </a:p>
          <a:p>
            <a:pPr marL="285750" indent="-285750">
              <a:buFont typeface="Wingdings" panose="05000000000000000000" pitchFamily="2" charset="2"/>
              <a:buChar char="Ø"/>
            </a:pPr>
            <a:r>
              <a:rPr lang="en-US" sz="1200" dirty="0">
                <a:solidFill>
                  <a:schemeClr val="bg1"/>
                </a:solidFill>
                <a:latin typeface="Calibri" pitchFamily="34" charset="0"/>
                <a:cs typeface="Calibri" pitchFamily="34" charset="0"/>
              </a:rPr>
              <a:t>Laptops having no Hard disk drive are of higher price.</a:t>
            </a:r>
          </a:p>
          <a:p>
            <a:pPr marL="285750" indent="-285750">
              <a:buFont typeface="Wingdings" panose="05000000000000000000" pitchFamily="2" charset="2"/>
              <a:buChar char="Ø"/>
            </a:pPr>
            <a:r>
              <a:rPr lang="en-US" sz="1200" dirty="0">
                <a:solidFill>
                  <a:schemeClr val="bg1"/>
                </a:solidFill>
                <a:latin typeface="Calibri" pitchFamily="34" charset="0"/>
                <a:cs typeface="Calibri" pitchFamily="34" charset="0"/>
              </a:rPr>
              <a:t>Laptops with 1TB and 2TB Hard disk drive are of similar price.</a:t>
            </a:r>
          </a:p>
          <a:p>
            <a:pPr marL="285750" indent="-285750">
              <a:buFont typeface="Wingdings" panose="05000000000000000000" pitchFamily="2" charset="2"/>
              <a:buChar char="Ø"/>
            </a:pPr>
            <a:r>
              <a:rPr lang="en-US" sz="1200" dirty="0">
                <a:solidFill>
                  <a:schemeClr val="bg1"/>
                </a:solidFill>
                <a:latin typeface="Calibri" pitchFamily="34" charset="0"/>
                <a:cs typeface="Calibri" pitchFamily="34" charset="0"/>
              </a:rPr>
              <a:t>Laptops with 32GB Hard disk drive are the least priced laptops in the given data.</a:t>
            </a:r>
          </a:p>
          <a:p>
            <a:pPr marL="285750" indent="-285750">
              <a:buFont typeface="Wingdings" panose="05000000000000000000" pitchFamily="2" charset="2"/>
              <a:buChar char="Ø"/>
            </a:pPr>
            <a:endParaRPr lang="en-US" dirty="0">
              <a:solidFill>
                <a:schemeClr val="bg1"/>
              </a:solidFill>
              <a:latin typeface="Calibri" pitchFamily="34" charset="0"/>
              <a:cs typeface="Calibri" pitchFamily="34" charset="0"/>
            </a:endParaRPr>
          </a:p>
          <a:p>
            <a:pPr marL="285750" indent="-285750">
              <a:buFont typeface="Wingdings" panose="05000000000000000000" pitchFamily="2" charset="2"/>
              <a:buChar char="Ø"/>
            </a:pPr>
            <a:endParaRPr lang="en-US" dirty="0">
              <a:solidFill>
                <a:schemeClr val="bg1"/>
              </a:solidFill>
              <a:latin typeface="Calibri" pitchFamily="34" charset="0"/>
              <a:cs typeface="Calibri" pitchFamily="34" charset="0"/>
            </a:endParaRPr>
          </a:p>
        </p:txBody>
      </p:sp>
    </p:spTree>
    <p:extLst>
      <p:ext uri="{BB962C8B-B14F-4D97-AF65-F5344CB8AC3E}">
        <p14:creationId xmlns:p14="http://schemas.microsoft.com/office/powerpoint/2010/main" xmlns="" val="2016519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41"/>
          <p:cNvPicPr preferRelativeResize="0"/>
          <p:nvPr/>
        </p:nvPicPr>
        <p:blipFill rotWithShape="1">
          <a:blip r:embed="rId3">
            <a:alphaModFix/>
          </a:blip>
          <a:srcRect/>
          <a:stretch/>
        </p:blipFill>
        <p:spPr>
          <a:xfrm>
            <a:off x="2" y="1"/>
            <a:ext cx="9143998" cy="5143499"/>
          </a:xfrm>
          <a:prstGeom prst="rect">
            <a:avLst/>
          </a:prstGeom>
          <a:noFill/>
          <a:ln>
            <a:noFill/>
          </a:ln>
        </p:spPr>
      </p:pic>
      <p:sp>
        <p:nvSpPr>
          <p:cNvPr id="115" name="Google Shape;115;p41"/>
          <p:cNvSpPr txBox="1"/>
          <p:nvPr/>
        </p:nvSpPr>
        <p:spPr>
          <a:xfrm>
            <a:off x="249040" y="129024"/>
            <a:ext cx="8187600" cy="492412"/>
          </a:xfrm>
          <a:prstGeom prst="rect">
            <a:avLst/>
          </a:prstGeom>
          <a:noFill/>
          <a:ln>
            <a:noFill/>
          </a:ln>
        </p:spPr>
        <p:txBody>
          <a:bodyPr spcFirstLastPara="1" wrap="square" lIns="91425" tIns="91425" rIns="91425" bIns="91425" anchor="t" anchorCtr="0">
            <a:spAutoFit/>
          </a:bodyPr>
          <a:lstStyle/>
          <a:p>
            <a:pPr lvl="0" algn="just">
              <a:buSzPts val="2800"/>
            </a:pPr>
            <a:r>
              <a:rPr lang="en-US" sz="2000" b="1" u="sng" dirty="0">
                <a:solidFill>
                  <a:srgbClr val="FFFFFF"/>
                </a:solidFill>
                <a:latin typeface="Calibri" panose="020F0502020204030204" pitchFamily="34" charset="0"/>
                <a:ea typeface="Roboto"/>
                <a:cs typeface="Calibri" panose="020F0502020204030204" pitchFamily="34" charset="0"/>
                <a:sym typeface="Roboto"/>
              </a:rPr>
              <a:t>Analysis/ Modeling Methodology</a:t>
            </a:r>
          </a:p>
        </p:txBody>
      </p:sp>
      <p:sp>
        <p:nvSpPr>
          <p:cNvPr id="2" name="Arrow: Chevron 1">
            <a:extLst>
              <a:ext uri="{FF2B5EF4-FFF2-40B4-BE49-F238E27FC236}">
                <a16:creationId xmlns:a16="http://schemas.microsoft.com/office/drawing/2014/main" xmlns="" id="{03C51963-959E-4499-998F-D04EB3CBACAA}"/>
              </a:ext>
            </a:extLst>
          </p:cNvPr>
          <p:cNvSpPr/>
          <p:nvPr/>
        </p:nvSpPr>
        <p:spPr>
          <a:xfrm>
            <a:off x="419677" y="750460"/>
            <a:ext cx="1983552" cy="717417"/>
          </a:xfrm>
          <a:prstGeom prst="chevron">
            <a:avLst/>
          </a:prstGeom>
          <a:solidFill>
            <a:schemeClr val="bg1">
              <a:lumMod val="95000"/>
              <a:alpha val="30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200" b="1" dirty="0">
                <a:solidFill>
                  <a:schemeClr val="bg1"/>
                </a:solidFill>
                <a:latin typeface="Calibri" panose="020F0502020204030204" pitchFamily="34" charset="0"/>
                <a:cs typeface="Calibri" panose="020F0502020204030204" pitchFamily="34" charset="0"/>
              </a:rPr>
              <a:t>Data Preparation &amp; EDA</a:t>
            </a:r>
            <a:endParaRPr lang="en-IN" sz="1200" b="1" dirty="0">
              <a:solidFill>
                <a:schemeClr val="bg1"/>
              </a:solidFill>
              <a:latin typeface="Calibri" panose="020F0502020204030204" pitchFamily="34" charset="0"/>
              <a:cs typeface="Calibri" panose="020F0502020204030204" pitchFamily="34" charset="0"/>
            </a:endParaRPr>
          </a:p>
        </p:txBody>
      </p:sp>
      <p:sp>
        <p:nvSpPr>
          <p:cNvPr id="5" name="Arrow: Chevron 4">
            <a:extLst>
              <a:ext uri="{FF2B5EF4-FFF2-40B4-BE49-F238E27FC236}">
                <a16:creationId xmlns:a16="http://schemas.microsoft.com/office/drawing/2014/main" xmlns="" id="{EFF9AD0A-A090-4337-B50E-A1E052A3FE46}"/>
              </a:ext>
            </a:extLst>
          </p:cNvPr>
          <p:cNvSpPr/>
          <p:nvPr/>
        </p:nvSpPr>
        <p:spPr>
          <a:xfrm>
            <a:off x="2487925" y="750460"/>
            <a:ext cx="1983552" cy="717417"/>
          </a:xfrm>
          <a:prstGeom prst="chevron">
            <a:avLst/>
          </a:prstGeom>
          <a:solidFill>
            <a:schemeClr val="bg1">
              <a:lumMod val="95000"/>
              <a:alpha val="30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200" b="1" dirty="0">
                <a:solidFill>
                  <a:schemeClr val="bg1"/>
                </a:solidFill>
                <a:latin typeface="Calibri" panose="020F0502020204030204" pitchFamily="34" charset="0"/>
                <a:cs typeface="Calibri" panose="020F0502020204030204" pitchFamily="34" charset="0"/>
              </a:rPr>
              <a:t>Variable Creation and  Selection</a:t>
            </a:r>
            <a:endParaRPr lang="en-IN" sz="1200" b="1" dirty="0">
              <a:solidFill>
                <a:schemeClr val="bg1"/>
              </a:solidFill>
              <a:latin typeface="Calibri" panose="020F0502020204030204" pitchFamily="34" charset="0"/>
              <a:cs typeface="Calibri" panose="020F0502020204030204" pitchFamily="34" charset="0"/>
            </a:endParaRPr>
          </a:p>
        </p:txBody>
      </p:sp>
      <p:sp>
        <p:nvSpPr>
          <p:cNvPr id="6" name="Arrow: Chevron 5">
            <a:extLst>
              <a:ext uri="{FF2B5EF4-FFF2-40B4-BE49-F238E27FC236}">
                <a16:creationId xmlns:a16="http://schemas.microsoft.com/office/drawing/2014/main" xmlns="" id="{E339D4A6-2782-4508-A2E7-50EC229900DB}"/>
              </a:ext>
            </a:extLst>
          </p:cNvPr>
          <p:cNvSpPr/>
          <p:nvPr/>
        </p:nvSpPr>
        <p:spPr>
          <a:xfrm>
            <a:off x="4571999" y="750459"/>
            <a:ext cx="1983552" cy="717417"/>
          </a:xfrm>
          <a:prstGeom prst="chevron">
            <a:avLst/>
          </a:prstGeom>
          <a:solidFill>
            <a:schemeClr val="bg1">
              <a:lumMod val="95000"/>
              <a:alpha val="30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200" b="1" dirty="0">
                <a:solidFill>
                  <a:schemeClr val="bg1"/>
                </a:solidFill>
                <a:latin typeface="Calibri" panose="020F0502020204030204" pitchFamily="34" charset="0"/>
                <a:cs typeface="Calibri" panose="020F0502020204030204" pitchFamily="34" charset="0"/>
              </a:rPr>
              <a:t>Model Development</a:t>
            </a:r>
            <a:endParaRPr lang="en-IN" sz="1200" b="1" dirty="0">
              <a:solidFill>
                <a:schemeClr val="bg1"/>
              </a:solidFill>
              <a:latin typeface="Calibri" panose="020F0502020204030204" pitchFamily="34" charset="0"/>
              <a:cs typeface="Calibri" panose="020F0502020204030204" pitchFamily="34" charset="0"/>
            </a:endParaRPr>
          </a:p>
        </p:txBody>
      </p:sp>
      <p:sp>
        <p:nvSpPr>
          <p:cNvPr id="7" name="Arrow: Chevron 6">
            <a:extLst>
              <a:ext uri="{FF2B5EF4-FFF2-40B4-BE49-F238E27FC236}">
                <a16:creationId xmlns:a16="http://schemas.microsoft.com/office/drawing/2014/main" xmlns="" id="{B7CD124B-3EC6-4FFA-801B-162BD2B02519}"/>
              </a:ext>
            </a:extLst>
          </p:cNvPr>
          <p:cNvSpPr/>
          <p:nvPr/>
        </p:nvSpPr>
        <p:spPr>
          <a:xfrm>
            <a:off x="6740773" y="750459"/>
            <a:ext cx="1983552" cy="717417"/>
          </a:xfrm>
          <a:prstGeom prst="chevron">
            <a:avLst/>
          </a:prstGeom>
          <a:solidFill>
            <a:schemeClr val="bg1">
              <a:lumMod val="95000"/>
              <a:alpha val="30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200" b="1" dirty="0">
                <a:solidFill>
                  <a:schemeClr val="bg1"/>
                </a:solidFill>
                <a:latin typeface="Calibri" panose="020F0502020204030204" pitchFamily="34" charset="0"/>
                <a:cs typeface="Calibri" panose="020F0502020204030204" pitchFamily="34" charset="0"/>
              </a:rPr>
              <a:t>Model Performance Testing</a:t>
            </a:r>
            <a:endParaRPr lang="en-IN" sz="1200" b="1" dirty="0">
              <a:solidFill>
                <a:schemeClr val="bg1"/>
              </a:solidFill>
              <a:latin typeface="Calibri" panose="020F0502020204030204" pitchFamily="34" charset="0"/>
              <a:cs typeface="Calibri" panose="020F0502020204030204" pitchFamily="34" charset="0"/>
            </a:endParaRPr>
          </a:p>
        </p:txBody>
      </p:sp>
      <p:sp>
        <p:nvSpPr>
          <p:cNvPr id="8" name="Rectangle: Rounded Corners 7">
            <a:extLst>
              <a:ext uri="{FF2B5EF4-FFF2-40B4-BE49-F238E27FC236}">
                <a16:creationId xmlns:a16="http://schemas.microsoft.com/office/drawing/2014/main" xmlns="" id="{4F680F41-9DDF-4A40-B483-158C7FB047AD}"/>
              </a:ext>
            </a:extLst>
          </p:cNvPr>
          <p:cNvSpPr/>
          <p:nvPr/>
        </p:nvSpPr>
        <p:spPr>
          <a:xfrm>
            <a:off x="281554" y="1624579"/>
            <a:ext cx="1983552" cy="2879688"/>
          </a:xfrm>
          <a:prstGeom prst="roundRect">
            <a:avLst>
              <a:gd name="adj" fmla="val 4519"/>
            </a:avLst>
          </a:prstGeom>
          <a:no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80000" indent="-18000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Sub-setting of the data is done by removing Laptop_ID and Product features.</a:t>
            </a:r>
          </a:p>
          <a:p>
            <a:pPr marL="180000" indent="-18000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Bi-variate analysis conducted on all relevant features like Company, TypeName, Screenresolution, CPU, RAM, Memory, GPU and OS.</a:t>
            </a:r>
          </a:p>
          <a:p>
            <a:pPr marL="180000" indent="-18000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There are no missing values and duplicate records in the given data.</a:t>
            </a:r>
          </a:p>
          <a:p>
            <a:pPr algn="just">
              <a:buClr>
                <a:schemeClr val="bg1"/>
              </a:buClr>
            </a:pPr>
            <a:endParaRPr lang="en-IN" sz="1200" dirty="0">
              <a:solidFill>
                <a:schemeClr val="bg1"/>
              </a:solidFill>
              <a:latin typeface="Calibri" panose="020F0502020204030204" pitchFamily="34" charset="0"/>
              <a:cs typeface="Calibri" panose="020F0502020204030204" pitchFamily="34" charset="0"/>
            </a:endParaRPr>
          </a:p>
        </p:txBody>
      </p:sp>
      <p:sp>
        <p:nvSpPr>
          <p:cNvPr id="9" name="Rectangle: Rounded Corners 8">
            <a:extLst>
              <a:ext uri="{FF2B5EF4-FFF2-40B4-BE49-F238E27FC236}">
                <a16:creationId xmlns:a16="http://schemas.microsoft.com/office/drawing/2014/main" xmlns="" id="{BB0B3AAB-F40C-4243-9D66-BE0BEE439734}"/>
              </a:ext>
            </a:extLst>
          </p:cNvPr>
          <p:cNvSpPr/>
          <p:nvPr/>
        </p:nvSpPr>
        <p:spPr>
          <a:xfrm>
            <a:off x="2503544" y="1624678"/>
            <a:ext cx="1983552" cy="2879589"/>
          </a:xfrm>
          <a:prstGeom prst="roundRect">
            <a:avLst>
              <a:gd name="adj" fmla="val 4519"/>
            </a:avLst>
          </a:prstGeom>
          <a:no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Touchscreen, IPS, PPI and SSD are the new features created as a part of feature engineering.</a:t>
            </a:r>
          </a:p>
          <a:p>
            <a:pPr algn="just">
              <a:buClr>
                <a:schemeClr val="bg1"/>
              </a:buClr>
            </a:pPr>
            <a:endParaRPr lang="en-US" sz="1200" dirty="0">
              <a:solidFill>
                <a:schemeClr val="bg1"/>
              </a:solidFill>
              <a:latin typeface="Calibri" panose="020F0502020204030204" pitchFamily="34" charset="0"/>
              <a:cs typeface="Calibri" panose="020F0502020204030204" pitchFamily="34" charset="0"/>
            </a:endParaRPr>
          </a:p>
          <a:p>
            <a:pPr marL="171450" indent="-1714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Dummy variables are created for the features Company, TypeName, Cpu_brand, Gpu_brand and OS by using pandas library.</a:t>
            </a:r>
          </a:p>
          <a:p>
            <a:pPr marL="171450" indent="-171450" algn="just">
              <a:buClr>
                <a:schemeClr val="bg1"/>
              </a:buClr>
              <a:buFont typeface="Wingdings" panose="05000000000000000000" pitchFamily="2" charset="2"/>
              <a:buChar char="Ø"/>
            </a:pPr>
            <a:endParaRPr lang="en-US" sz="1200" dirty="0">
              <a:solidFill>
                <a:schemeClr val="bg1"/>
              </a:solidFill>
              <a:latin typeface="Calibri" panose="020F0502020204030204" pitchFamily="34" charset="0"/>
              <a:cs typeface="Calibri" panose="020F0502020204030204" pitchFamily="34" charset="0"/>
            </a:endParaRPr>
          </a:p>
          <a:p>
            <a:pPr algn="just">
              <a:buClr>
                <a:schemeClr val="bg1"/>
              </a:buClr>
            </a:pPr>
            <a:endParaRPr lang="en-IN" sz="1200" dirty="0">
              <a:solidFill>
                <a:schemeClr val="bg1"/>
              </a:solidFill>
              <a:latin typeface="Calibri" panose="020F0502020204030204" pitchFamily="34" charset="0"/>
              <a:cs typeface="Calibri" panose="020F0502020204030204" pitchFamily="34" charset="0"/>
            </a:endParaRPr>
          </a:p>
        </p:txBody>
      </p:sp>
      <p:sp>
        <p:nvSpPr>
          <p:cNvPr id="10" name="Rectangle: Rounded Corners 9">
            <a:extLst>
              <a:ext uri="{FF2B5EF4-FFF2-40B4-BE49-F238E27FC236}">
                <a16:creationId xmlns:a16="http://schemas.microsoft.com/office/drawing/2014/main" xmlns="" id="{7D7E1C52-0D2F-4D44-B774-0725365ECC40}"/>
              </a:ext>
            </a:extLst>
          </p:cNvPr>
          <p:cNvSpPr/>
          <p:nvPr/>
        </p:nvSpPr>
        <p:spPr>
          <a:xfrm>
            <a:off x="4635348" y="1624580"/>
            <a:ext cx="1983552" cy="2879590"/>
          </a:xfrm>
          <a:prstGeom prst="roundRect">
            <a:avLst>
              <a:gd name="adj" fmla="val 4519"/>
            </a:avLst>
          </a:prstGeom>
          <a:no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Decision Tree Regression is choosen as the preferred modeling technique since for data with independent categorical variables,  Decision Tree performs well than other algorithms like linear regression.</a:t>
            </a:r>
          </a:p>
          <a:p>
            <a:pPr algn="just">
              <a:buClr>
                <a:schemeClr val="bg1"/>
              </a:buClr>
            </a:pPr>
            <a:endParaRPr lang="en-US" sz="1200" dirty="0">
              <a:solidFill>
                <a:schemeClr val="bg1"/>
              </a:solidFill>
              <a:latin typeface="Calibri" panose="020F0502020204030204" pitchFamily="34" charset="0"/>
              <a:cs typeface="Calibri" panose="020F0502020204030204" pitchFamily="34" charset="0"/>
            </a:endParaRPr>
          </a:p>
          <a:p>
            <a:pPr marL="171450" indent="-1714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Observed 85% accuracy for the final model.</a:t>
            </a:r>
          </a:p>
          <a:p>
            <a:pPr marL="171450" indent="-171450" algn="just">
              <a:buClr>
                <a:schemeClr val="bg1"/>
              </a:buClr>
              <a:buFont typeface="Wingdings" panose="05000000000000000000" pitchFamily="2" charset="2"/>
              <a:buChar char="Ø"/>
            </a:pPr>
            <a:endParaRPr lang="en-US" sz="1200" dirty="0">
              <a:solidFill>
                <a:schemeClr val="bg1"/>
              </a:solidFill>
              <a:latin typeface="Calibri" panose="020F0502020204030204" pitchFamily="34" charset="0"/>
              <a:cs typeface="Calibri" panose="020F0502020204030204" pitchFamily="34" charset="0"/>
            </a:endParaRPr>
          </a:p>
          <a:p>
            <a:pPr marL="180000" indent="-180000" algn="just">
              <a:buClr>
                <a:schemeClr val="bg1"/>
              </a:buClr>
              <a:buFont typeface="Arial" panose="020B0604020202020204" pitchFamily="34" charset="0"/>
              <a:buChar char="•"/>
            </a:pPr>
            <a:endParaRPr lang="en-IN" sz="1200" dirty="0">
              <a:solidFill>
                <a:schemeClr val="bg1"/>
              </a:solidFill>
              <a:latin typeface="Calibri" panose="020F0502020204030204" pitchFamily="34" charset="0"/>
              <a:cs typeface="Calibri" panose="020F0502020204030204" pitchFamily="34" charset="0"/>
            </a:endParaRPr>
          </a:p>
        </p:txBody>
      </p:sp>
      <p:sp>
        <p:nvSpPr>
          <p:cNvPr id="11" name="Rectangle: Rounded Corners 10">
            <a:extLst>
              <a:ext uri="{FF2B5EF4-FFF2-40B4-BE49-F238E27FC236}">
                <a16:creationId xmlns:a16="http://schemas.microsoft.com/office/drawing/2014/main" xmlns="" id="{148B7328-01BA-4AF1-B7EC-D7A92FBE7A60}"/>
              </a:ext>
            </a:extLst>
          </p:cNvPr>
          <p:cNvSpPr/>
          <p:nvPr/>
        </p:nvSpPr>
        <p:spPr>
          <a:xfrm>
            <a:off x="6740773" y="1624580"/>
            <a:ext cx="1983552" cy="2879590"/>
          </a:xfrm>
          <a:prstGeom prst="roundRect">
            <a:avLst>
              <a:gd name="adj" fmla="val 4519"/>
            </a:avLst>
          </a:prstGeom>
          <a:no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Conducted k-cross validation for k=10 and observed 81% of average </a:t>
            </a:r>
            <a:r>
              <a:rPr lang="en-US" sz="1200" dirty="0" smtClean="0">
                <a:solidFill>
                  <a:schemeClr val="bg1"/>
                </a:solidFill>
                <a:latin typeface="Calibri" panose="020F0502020204030204" pitchFamily="34" charset="0"/>
                <a:cs typeface="Calibri" panose="020F0502020204030204" pitchFamily="34" charset="0"/>
              </a:rPr>
              <a:t>cross validation score.</a:t>
            </a:r>
            <a:endParaRPr lang="en-US" sz="1200" dirty="0">
              <a:solidFill>
                <a:schemeClr val="bg1"/>
              </a:solidFill>
              <a:latin typeface="Calibri" panose="020F0502020204030204" pitchFamily="34" charset="0"/>
              <a:cs typeface="Calibri" panose="020F0502020204030204" pitchFamily="34" charset="0"/>
            </a:endParaRPr>
          </a:p>
          <a:p>
            <a:pPr marL="171450" indent="-171450" algn="just">
              <a:buClr>
                <a:schemeClr val="bg1"/>
              </a:buClr>
            </a:pPr>
            <a:endParaRPr lang="en-US" sz="1200" dirty="0" smtClean="0">
              <a:solidFill>
                <a:schemeClr val="bg1"/>
              </a:solidFill>
              <a:latin typeface="Calibri" panose="020F0502020204030204" pitchFamily="34" charset="0"/>
              <a:cs typeface="Calibri" panose="020F0502020204030204" pitchFamily="34" charset="0"/>
            </a:endParaRPr>
          </a:p>
          <a:p>
            <a:pPr marL="171450" indent="-171450" algn="just">
              <a:buClr>
                <a:schemeClr val="bg1"/>
              </a:buClr>
              <a:buFont typeface="Wingdings" panose="05000000000000000000" pitchFamily="2" charset="2"/>
              <a:buChar char="Ø"/>
            </a:pPr>
            <a:r>
              <a:rPr lang="en-US" sz="1200" dirty="0" smtClean="0">
                <a:solidFill>
                  <a:schemeClr val="bg1"/>
                </a:solidFill>
                <a:latin typeface="Calibri" panose="020F0502020204030204" pitchFamily="34" charset="0"/>
                <a:cs typeface="Calibri" panose="020F0502020204030204" pitchFamily="34" charset="0"/>
              </a:rPr>
              <a:t>Mean Absolute error (MAE) of our final model is  only about 1.19 .</a:t>
            </a:r>
          </a:p>
          <a:p>
            <a:pPr marL="171450" indent="-171450" algn="just">
              <a:buClr>
                <a:schemeClr val="bg1"/>
              </a:buClr>
            </a:pPr>
            <a:endParaRPr lang="en-US" sz="1200" dirty="0" smtClean="0">
              <a:solidFill>
                <a:schemeClr val="bg1"/>
              </a:solidFill>
              <a:latin typeface="Calibri" panose="020F0502020204030204" pitchFamily="34" charset="0"/>
              <a:cs typeface="Calibri" panose="020F0502020204030204" pitchFamily="34" charset="0"/>
            </a:endParaRPr>
          </a:p>
          <a:p>
            <a:pPr marL="171450" indent="-171450" algn="just">
              <a:buClr>
                <a:schemeClr val="bg1"/>
              </a:buClr>
            </a:pPr>
            <a:endParaRPr lang="en-US" sz="1200" dirty="0" smtClean="0">
              <a:solidFill>
                <a:schemeClr val="bg1"/>
              </a:solidFill>
              <a:latin typeface="Calibri" panose="020F0502020204030204" pitchFamily="34" charset="0"/>
              <a:cs typeface="Calibri" panose="020F0502020204030204" pitchFamily="34" charset="0"/>
            </a:endParaRPr>
          </a:p>
          <a:p>
            <a:pPr marL="171450" indent="-171450" algn="just">
              <a:buClr>
                <a:schemeClr val="bg1"/>
              </a:buClr>
              <a:buFont typeface="Wingdings" panose="05000000000000000000" pitchFamily="2" charset="2"/>
              <a:buChar char="Ø"/>
            </a:pPr>
            <a:endParaRPr lang="en-US" sz="1200" dirty="0">
              <a:solidFill>
                <a:schemeClr val="bg1"/>
              </a:solidFill>
              <a:latin typeface="Calibri" panose="020F0502020204030204" pitchFamily="34" charset="0"/>
              <a:cs typeface="Calibri" panose="020F0502020204030204" pitchFamily="34" charset="0"/>
            </a:endParaRPr>
          </a:p>
          <a:p>
            <a:pPr algn="just">
              <a:buClr>
                <a:schemeClr val="bg1"/>
              </a:buClr>
            </a:pPr>
            <a:endParaRPr lang="en-IN" sz="12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764250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41"/>
          <p:cNvPicPr preferRelativeResize="0"/>
          <p:nvPr/>
        </p:nvPicPr>
        <p:blipFill rotWithShape="1">
          <a:blip r:embed="rId3">
            <a:alphaModFix/>
          </a:blip>
          <a:srcRect/>
          <a:stretch/>
        </p:blipFill>
        <p:spPr>
          <a:xfrm>
            <a:off x="2" y="1"/>
            <a:ext cx="9143998" cy="5143499"/>
          </a:xfrm>
          <a:prstGeom prst="rect">
            <a:avLst/>
          </a:prstGeom>
          <a:noFill/>
          <a:ln>
            <a:noFill/>
          </a:ln>
        </p:spPr>
      </p:pic>
      <p:sp>
        <p:nvSpPr>
          <p:cNvPr id="115" name="Google Shape;115;p41"/>
          <p:cNvSpPr txBox="1"/>
          <p:nvPr/>
        </p:nvSpPr>
        <p:spPr>
          <a:xfrm>
            <a:off x="193721" y="67947"/>
            <a:ext cx="8187600" cy="400079"/>
          </a:xfrm>
          <a:prstGeom prst="rect">
            <a:avLst/>
          </a:prstGeom>
          <a:noFill/>
          <a:ln>
            <a:noFill/>
          </a:ln>
        </p:spPr>
        <p:txBody>
          <a:bodyPr spcFirstLastPara="1" wrap="square" lIns="91425" tIns="91425" rIns="91425" bIns="91425" anchor="t" anchorCtr="0">
            <a:spAutoFit/>
          </a:bodyPr>
          <a:lstStyle/>
          <a:p>
            <a:pPr lvl="0">
              <a:buSzPts val="2800"/>
            </a:pPr>
            <a:r>
              <a:rPr lang="en-US" b="1" u="sng" dirty="0">
                <a:solidFill>
                  <a:srgbClr val="FFFFFF"/>
                </a:solidFill>
                <a:latin typeface="Calibri" panose="020F0502020204030204" pitchFamily="34" charset="0"/>
                <a:ea typeface="Roboto"/>
                <a:cs typeface="Calibri" panose="020F0502020204030204" pitchFamily="34" charset="0"/>
                <a:sym typeface="Roboto"/>
              </a:rPr>
              <a:t>Extended Data Dictionary (EDD)</a:t>
            </a:r>
          </a:p>
        </p:txBody>
      </p:sp>
      <p:graphicFrame>
        <p:nvGraphicFramePr>
          <p:cNvPr id="2" name="Table 3">
            <a:extLst>
              <a:ext uri="{FF2B5EF4-FFF2-40B4-BE49-F238E27FC236}">
                <a16:creationId xmlns:a16="http://schemas.microsoft.com/office/drawing/2014/main" xmlns="" id="{27B9DE0C-EF13-408D-B8E2-DDD35E594609}"/>
              </a:ext>
            </a:extLst>
          </p:cNvPr>
          <p:cNvGraphicFramePr>
            <a:graphicFrameLocks noGrp="1"/>
          </p:cNvGraphicFramePr>
          <p:nvPr>
            <p:extLst>
              <p:ext uri="{D42A27DB-BD31-4B8C-83A1-F6EECF244321}">
                <p14:modId xmlns:p14="http://schemas.microsoft.com/office/powerpoint/2010/main" xmlns="" val="1821063069"/>
              </p:ext>
            </p:extLst>
          </p:nvPr>
        </p:nvGraphicFramePr>
        <p:xfrm>
          <a:off x="284480" y="468026"/>
          <a:ext cx="8663092" cy="2952584"/>
        </p:xfrm>
        <a:graphic>
          <a:graphicData uri="http://schemas.openxmlformats.org/drawingml/2006/table">
            <a:tbl>
              <a:tblPr firstRow="1" bandRow="1">
                <a:tableStyleId>{7C32AA2C-D27D-4419-AF1A-19E52163CEF9}</a:tableStyleId>
              </a:tblPr>
              <a:tblGrid>
                <a:gridCol w="679523">
                  <a:extLst>
                    <a:ext uri="{9D8B030D-6E8A-4147-A177-3AD203B41FA5}">
                      <a16:colId xmlns:a16="http://schemas.microsoft.com/office/drawing/2014/main" xmlns="" val="559348765"/>
                    </a:ext>
                  </a:extLst>
                </a:gridCol>
                <a:gridCol w="731786">
                  <a:extLst>
                    <a:ext uri="{9D8B030D-6E8A-4147-A177-3AD203B41FA5}">
                      <a16:colId xmlns:a16="http://schemas.microsoft.com/office/drawing/2014/main" xmlns="" val="935824227"/>
                    </a:ext>
                  </a:extLst>
                </a:gridCol>
                <a:gridCol w="563913">
                  <a:extLst>
                    <a:ext uri="{9D8B030D-6E8A-4147-A177-3AD203B41FA5}">
                      <a16:colId xmlns:a16="http://schemas.microsoft.com/office/drawing/2014/main" xmlns="" val="577190524"/>
                    </a:ext>
                  </a:extLst>
                </a:gridCol>
                <a:gridCol w="588934">
                  <a:extLst>
                    <a:ext uri="{9D8B030D-6E8A-4147-A177-3AD203B41FA5}">
                      <a16:colId xmlns:a16="http://schemas.microsoft.com/office/drawing/2014/main" xmlns="" val="1767820845"/>
                    </a:ext>
                  </a:extLst>
                </a:gridCol>
                <a:gridCol w="559750">
                  <a:extLst>
                    <a:ext uri="{9D8B030D-6E8A-4147-A177-3AD203B41FA5}">
                      <a16:colId xmlns:a16="http://schemas.microsoft.com/office/drawing/2014/main" xmlns="" val="3969753155"/>
                    </a:ext>
                  </a:extLst>
                </a:gridCol>
                <a:gridCol w="499594">
                  <a:extLst>
                    <a:ext uri="{9D8B030D-6E8A-4147-A177-3AD203B41FA5}">
                      <a16:colId xmlns:a16="http://schemas.microsoft.com/office/drawing/2014/main" xmlns="" val="490462577"/>
                    </a:ext>
                  </a:extLst>
                </a:gridCol>
                <a:gridCol w="663690">
                  <a:extLst>
                    <a:ext uri="{9D8B030D-6E8A-4147-A177-3AD203B41FA5}">
                      <a16:colId xmlns:a16="http://schemas.microsoft.com/office/drawing/2014/main" xmlns="" val="2750424146"/>
                    </a:ext>
                  </a:extLst>
                </a:gridCol>
                <a:gridCol w="515335">
                  <a:extLst>
                    <a:ext uri="{9D8B030D-6E8A-4147-A177-3AD203B41FA5}">
                      <a16:colId xmlns:a16="http://schemas.microsoft.com/office/drawing/2014/main" xmlns="" val="605634313"/>
                    </a:ext>
                  </a:extLst>
                </a:gridCol>
                <a:gridCol w="554376">
                  <a:extLst>
                    <a:ext uri="{9D8B030D-6E8A-4147-A177-3AD203B41FA5}">
                      <a16:colId xmlns:a16="http://schemas.microsoft.com/office/drawing/2014/main" xmlns="" val="1677937986"/>
                    </a:ext>
                  </a:extLst>
                </a:gridCol>
                <a:gridCol w="773001">
                  <a:extLst>
                    <a:ext uri="{9D8B030D-6E8A-4147-A177-3AD203B41FA5}">
                      <a16:colId xmlns:a16="http://schemas.microsoft.com/office/drawing/2014/main" xmlns="" val="3616317552"/>
                    </a:ext>
                  </a:extLst>
                </a:gridCol>
                <a:gridCol w="601224">
                  <a:extLst>
                    <a:ext uri="{9D8B030D-6E8A-4147-A177-3AD203B41FA5}">
                      <a16:colId xmlns:a16="http://schemas.microsoft.com/office/drawing/2014/main" xmlns="" val="3406931004"/>
                    </a:ext>
                  </a:extLst>
                </a:gridCol>
                <a:gridCol w="554377">
                  <a:extLst>
                    <a:ext uri="{9D8B030D-6E8A-4147-A177-3AD203B41FA5}">
                      <a16:colId xmlns:a16="http://schemas.microsoft.com/office/drawing/2014/main" xmlns="" val="768206982"/>
                    </a:ext>
                  </a:extLst>
                </a:gridCol>
                <a:gridCol w="639495">
                  <a:extLst>
                    <a:ext uri="{9D8B030D-6E8A-4147-A177-3AD203B41FA5}">
                      <a16:colId xmlns:a16="http://schemas.microsoft.com/office/drawing/2014/main" xmlns="" val="1016245771"/>
                    </a:ext>
                  </a:extLst>
                </a:gridCol>
                <a:gridCol w="738094">
                  <a:extLst>
                    <a:ext uri="{9D8B030D-6E8A-4147-A177-3AD203B41FA5}">
                      <a16:colId xmlns:a16="http://schemas.microsoft.com/office/drawing/2014/main" xmlns="" val="2780180571"/>
                    </a:ext>
                  </a:extLst>
                </a:gridCol>
              </a:tblGrid>
              <a:tr h="630765">
                <a:tc>
                  <a:txBody>
                    <a:bodyPr/>
                    <a:lstStyle/>
                    <a:p>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r>
                        <a:rPr lang="en-US" sz="1000" dirty="0">
                          <a:solidFill>
                            <a:schemeClr val="bg1"/>
                          </a:solidFill>
                          <a:latin typeface="Roboto" panose="02000000000000000000" pitchFamily="2" charset="0"/>
                          <a:ea typeface="Roboto" panose="02000000000000000000" pitchFamily="2" charset="0"/>
                        </a:rPr>
                        <a:t>Variable type</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r>
                        <a:rPr lang="en-US" sz="1000" dirty="0">
                          <a:solidFill>
                            <a:schemeClr val="bg1"/>
                          </a:solidFill>
                          <a:latin typeface="Roboto" panose="02000000000000000000" pitchFamily="2" charset="0"/>
                          <a:ea typeface="Roboto" panose="02000000000000000000" pitchFamily="2" charset="0"/>
                        </a:rPr>
                        <a:t>Min</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r>
                        <a:rPr lang="en-US" sz="1000" dirty="0">
                          <a:solidFill>
                            <a:schemeClr val="bg1"/>
                          </a:solidFill>
                          <a:latin typeface="Roboto" panose="02000000000000000000" pitchFamily="2" charset="0"/>
                          <a:ea typeface="Roboto" panose="02000000000000000000" pitchFamily="2" charset="0"/>
                        </a:rPr>
                        <a:t>Pc 1%</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latin typeface="Roboto" panose="02000000000000000000" pitchFamily="2" charset="0"/>
                          <a:ea typeface="Roboto" panose="02000000000000000000" pitchFamily="2" charset="0"/>
                        </a:rPr>
                        <a:t>Pc 5%</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latin typeface="Roboto" panose="02000000000000000000" pitchFamily="2" charset="0"/>
                          <a:ea typeface="Roboto" panose="02000000000000000000" pitchFamily="2" charset="0"/>
                        </a:rPr>
                        <a:t>Pc 25%</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r>
                        <a:rPr lang="en-US" sz="1000" dirty="0">
                          <a:solidFill>
                            <a:schemeClr val="bg1"/>
                          </a:solidFill>
                          <a:latin typeface="Roboto" panose="02000000000000000000" pitchFamily="2" charset="0"/>
                          <a:ea typeface="Roboto" panose="02000000000000000000" pitchFamily="2" charset="0"/>
                        </a:rPr>
                        <a:t>Pc 50%</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latin typeface="Roboto" panose="02000000000000000000" pitchFamily="2" charset="0"/>
                          <a:ea typeface="Roboto" panose="02000000000000000000" pitchFamily="2" charset="0"/>
                        </a:rPr>
                        <a:t>Mean</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latin typeface="Roboto" panose="02000000000000000000" pitchFamily="2" charset="0"/>
                          <a:ea typeface="Roboto" panose="02000000000000000000" pitchFamily="2" charset="0"/>
                        </a:rPr>
                        <a:t>Pc 75%</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r>
                        <a:rPr lang="en-US" sz="1000" dirty="0">
                          <a:solidFill>
                            <a:schemeClr val="bg1"/>
                          </a:solidFill>
                          <a:latin typeface="Roboto" panose="02000000000000000000" pitchFamily="2" charset="0"/>
                          <a:ea typeface="Roboto" panose="02000000000000000000" pitchFamily="2" charset="0"/>
                        </a:rPr>
                        <a:t>Pc 95%</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latin typeface="Roboto" panose="02000000000000000000" pitchFamily="2" charset="0"/>
                          <a:ea typeface="Roboto" panose="02000000000000000000" pitchFamily="2" charset="0"/>
                        </a:rPr>
                        <a:t>Pc 99%</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r>
                        <a:rPr lang="en-US" sz="1000" dirty="0">
                          <a:solidFill>
                            <a:schemeClr val="bg1"/>
                          </a:solidFill>
                          <a:latin typeface="Roboto" panose="02000000000000000000" pitchFamily="2" charset="0"/>
                          <a:ea typeface="Roboto" panose="02000000000000000000" pitchFamily="2" charset="0"/>
                        </a:rPr>
                        <a:t>Max</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latin typeface="Roboto" panose="02000000000000000000" pitchFamily="2" charset="0"/>
                          <a:ea typeface="Roboto" panose="02000000000000000000" pitchFamily="2" charset="0"/>
                        </a:rPr>
                        <a:t>% Missing values</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latin typeface="Roboto" panose="02000000000000000000" pitchFamily="2" charset="0"/>
                          <a:ea typeface="Roboto" panose="02000000000000000000" pitchFamily="2" charset="0"/>
                        </a:rPr>
                        <a:t>% Unique values</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extLst>
                  <a:ext uri="{0D108BD9-81ED-4DB2-BD59-A6C34878D82A}">
                    <a16:rowId xmlns:a16="http://schemas.microsoft.com/office/drawing/2014/main" xmlns="" val="2751581605"/>
                  </a:ext>
                </a:extLst>
              </a:tr>
              <a:tr h="249179">
                <a:tc>
                  <a:txBody>
                    <a:bodyPr/>
                    <a:lstStyle/>
                    <a:p>
                      <a:r>
                        <a:rPr lang="en-US" sz="1000" dirty="0">
                          <a:solidFill>
                            <a:schemeClr val="bg1"/>
                          </a:solidFill>
                          <a:latin typeface="Calibri" panose="020F0502020204030204" pitchFamily="34" charset="0"/>
                          <a:ea typeface="Roboto" panose="02000000000000000000" pitchFamily="2" charset="0"/>
                          <a:cs typeface="Calibri" panose="020F0502020204030204" pitchFamily="34" charset="0"/>
                        </a:rPr>
                        <a:t>Ram</a:t>
                      </a:r>
                      <a:endPar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000" dirty="0">
                          <a:solidFill>
                            <a:schemeClr val="bg1"/>
                          </a:solidFill>
                          <a:latin typeface="Calibri" panose="020F0502020204030204" pitchFamily="34" charset="0"/>
                          <a:ea typeface="Roboto" panose="02000000000000000000" pitchFamily="2" charset="0"/>
                          <a:cs typeface="Calibri" panose="020F0502020204030204" pitchFamily="34" charset="0"/>
                        </a:rPr>
                        <a:t>int64</a:t>
                      </a:r>
                      <a:endPar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rPr>
                        <a:t>2.00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rPr>
                        <a:t>2.00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rPr>
                        <a:t>4.00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rPr>
                        <a:t>4.00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rPr>
                        <a:t>8.00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rPr>
                        <a:t>8.39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rPr>
                        <a:t>8.00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rPr>
                        <a:t>16.00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rPr>
                        <a:t>32.00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000" dirty="0">
                          <a:solidFill>
                            <a:schemeClr val="bg1"/>
                          </a:solidFill>
                          <a:latin typeface="Calibri" panose="020F0502020204030204" pitchFamily="34" charset="0"/>
                          <a:ea typeface="Roboto" panose="02000000000000000000" pitchFamily="2" charset="0"/>
                          <a:cs typeface="Calibri" panose="020F0502020204030204" pitchFamily="34" charset="0"/>
                        </a:rPr>
                        <a:t>64.00</a:t>
                      </a:r>
                      <a:endPar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000" dirty="0">
                          <a:solidFill>
                            <a:schemeClr val="bg1"/>
                          </a:solidFill>
                          <a:latin typeface="Calibri" panose="020F0502020204030204" pitchFamily="34" charset="0"/>
                          <a:ea typeface="Roboto" panose="02000000000000000000" pitchFamily="2" charset="0"/>
                          <a:cs typeface="Calibri" panose="020F0502020204030204" pitchFamily="34" charset="0"/>
                        </a:rPr>
                        <a:t>-</a:t>
                      </a:r>
                      <a:endPar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000" dirty="0">
                          <a:solidFill>
                            <a:schemeClr val="bg1"/>
                          </a:solidFill>
                          <a:latin typeface="Calibri" panose="020F0502020204030204" pitchFamily="34" charset="0"/>
                          <a:ea typeface="Roboto" panose="02000000000000000000" pitchFamily="2" charset="0"/>
                          <a:cs typeface="Calibri" panose="020F0502020204030204" pitchFamily="34" charset="0"/>
                        </a:rPr>
                        <a:t>0.69</a:t>
                      </a:r>
                      <a:endPar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xmlns="" val="1039100730"/>
                  </a:ext>
                </a:extLst>
              </a:tr>
              <a:tr h="21939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latin typeface="Calibri" panose="020F0502020204030204" pitchFamily="34" charset="0"/>
                          <a:ea typeface="Roboto" panose="02000000000000000000" pitchFamily="2" charset="0"/>
                          <a:cs typeface="Calibri" panose="020F0502020204030204" pitchFamily="34" charset="0"/>
                        </a:rPr>
                        <a:t>Weight</a:t>
                      </a:r>
                      <a:endPar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000" dirty="0">
                          <a:solidFill>
                            <a:schemeClr val="bg1"/>
                          </a:solidFill>
                          <a:latin typeface="Calibri" panose="020F0502020204030204" pitchFamily="34" charset="0"/>
                          <a:ea typeface="Roboto" panose="02000000000000000000" pitchFamily="2" charset="0"/>
                          <a:cs typeface="Calibri" panose="020F0502020204030204" pitchFamily="34" charset="0"/>
                        </a:rPr>
                        <a:t>float64</a:t>
                      </a:r>
                      <a:endPar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rPr>
                        <a:t>0.69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rPr>
                        <a:t>0.97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rPr>
                        <a:t>1.17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rPr>
                        <a:t>1.50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rPr>
                        <a:t>2.04</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rPr>
                        <a:t>2.01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rPr>
                        <a:t>2.30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rPr>
                        <a:t>3.20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rPr>
                        <a:t>3.50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000" dirty="0">
                          <a:solidFill>
                            <a:schemeClr val="bg1"/>
                          </a:solidFill>
                          <a:latin typeface="Calibri" panose="020F0502020204030204" pitchFamily="34" charset="0"/>
                          <a:ea typeface="Roboto" panose="02000000000000000000" pitchFamily="2" charset="0"/>
                          <a:cs typeface="Calibri" panose="020F0502020204030204" pitchFamily="34" charset="0"/>
                        </a:rPr>
                        <a:t>3.50</a:t>
                      </a:r>
                      <a:endPar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000" dirty="0">
                          <a:solidFill>
                            <a:schemeClr val="bg1"/>
                          </a:solidFill>
                          <a:latin typeface="Calibri" panose="020F0502020204030204" pitchFamily="34" charset="0"/>
                          <a:ea typeface="Roboto" panose="02000000000000000000" pitchFamily="2" charset="0"/>
                          <a:cs typeface="Calibri" panose="020F0502020204030204" pitchFamily="34" charset="0"/>
                        </a:rPr>
                        <a:t>-</a:t>
                      </a:r>
                      <a:endPar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000" dirty="0">
                          <a:solidFill>
                            <a:schemeClr val="bg1"/>
                          </a:solidFill>
                          <a:latin typeface="Calibri" panose="020F0502020204030204" pitchFamily="34" charset="0"/>
                          <a:ea typeface="Roboto" panose="02000000000000000000" pitchFamily="2" charset="0"/>
                          <a:cs typeface="Calibri" panose="020F0502020204030204" pitchFamily="34" charset="0"/>
                        </a:rPr>
                        <a:t>13.13</a:t>
                      </a:r>
                      <a:endPar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xmlns="" val="2292193548"/>
                  </a:ext>
                </a:extLst>
              </a:tr>
              <a:tr h="35652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err="1">
                          <a:solidFill>
                            <a:schemeClr val="bg1"/>
                          </a:solidFill>
                          <a:latin typeface="Calibri" panose="020F0502020204030204" pitchFamily="34" charset="0"/>
                          <a:ea typeface="Roboto" panose="02000000000000000000" pitchFamily="2" charset="0"/>
                          <a:cs typeface="Calibri" panose="020F0502020204030204" pitchFamily="34" charset="0"/>
                        </a:rPr>
                        <a:t>Price_euros</a:t>
                      </a:r>
                      <a:endPar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000" dirty="0">
                          <a:solidFill>
                            <a:schemeClr val="bg1"/>
                          </a:solidFill>
                          <a:latin typeface="Calibri" panose="020F0502020204030204" pitchFamily="34" charset="0"/>
                          <a:ea typeface="Roboto" panose="02000000000000000000" pitchFamily="2" charset="0"/>
                          <a:cs typeface="Calibri" panose="020F0502020204030204" pitchFamily="34" charset="0"/>
                        </a:rPr>
                        <a:t>float64</a:t>
                      </a:r>
                      <a:endPar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rPr>
                        <a:t>174.00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rPr>
                        <a:t>229.00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rPr>
                        <a:t>309.00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rPr>
                        <a:t>599.00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rPr>
                        <a:t>978.00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rPr>
                        <a:t>1124.04</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rPr>
                        <a:t>1488.44</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rPr>
                        <a:t>2448.80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rPr>
                        <a:t>3148.98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000" dirty="0">
                          <a:solidFill>
                            <a:schemeClr val="bg1"/>
                          </a:solidFill>
                          <a:latin typeface="Calibri" panose="020F0502020204030204" pitchFamily="34" charset="0"/>
                          <a:ea typeface="Roboto" panose="02000000000000000000" pitchFamily="2" charset="0"/>
                          <a:cs typeface="Calibri" panose="020F0502020204030204" pitchFamily="34" charset="0"/>
                        </a:rPr>
                        <a:t>6099.00</a:t>
                      </a:r>
                      <a:endPar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000" dirty="0">
                          <a:solidFill>
                            <a:schemeClr val="bg1"/>
                          </a:solidFill>
                          <a:latin typeface="Calibri" panose="020F0502020204030204" pitchFamily="34" charset="0"/>
                          <a:ea typeface="Roboto" panose="02000000000000000000" pitchFamily="2" charset="0"/>
                          <a:cs typeface="Calibri" panose="020F0502020204030204" pitchFamily="34" charset="0"/>
                        </a:rPr>
                        <a:t>-</a:t>
                      </a:r>
                      <a:endPar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000" dirty="0">
                          <a:solidFill>
                            <a:schemeClr val="bg1"/>
                          </a:solidFill>
                          <a:latin typeface="Calibri" panose="020F0502020204030204" pitchFamily="34" charset="0"/>
                          <a:ea typeface="Roboto" panose="02000000000000000000" pitchFamily="2" charset="0"/>
                          <a:cs typeface="Calibri" panose="020F0502020204030204" pitchFamily="34" charset="0"/>
                        </a:rPr>
                        <a:t>60.75</a:t>
                      </a:r>
                      <a:endPar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xmlns="" val="1864837184"/>
                  </a:ext>
                </a:extLst>
              </a:tr>
              <a:tr h="356520">
                <a:tc>
                  <a:txBody>
                    <a:bodyPr/>
                    <a:lstStyle/>
                    <a:p>
                      <a:r>
                        <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rPr>
                        <a:t>Touchscreen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000" dirty="0">
                          <a:solidFill>
                            <a:schemeClr val="bg1"/>
                          </a:solidFill>
                          <a:latin typeface="Calibri" panose="020F0502020204030204" pitchFamily="34" charset="0"/>
                          <a:ea typeface="Roboto" panose="02000000000000000000" pitchFamily="2" charset="0"/>
                          <a:cs typeface="Calibri" panose="020F0502020204030204" pitchFamily="34" charset="0"/>
                        </a:rPr>
                        <a:t>int64</a:t>
                      </a:r>
                      <a:endPar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rPr>
                        <a:t>0.00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rPr>
                        <a:t>0.00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rPr>
                        <a:t>0.00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rPr>
                        <a:t>0.00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rPr>
                        <a:t>0.00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rPr>
                        <a:t>0.15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rPr>
                        <a:t>0.00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rPr>
                        <a:t>1.00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rPr>
                        <a:t>1.00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000" dirty="0">
                          <a:solidFill>
                            <a:schemeClr val="bg1"/>
                          </a:solidFill>
                          <a:latin typeface="Calibri" panose="020F0502020204030204" pitchFamily="34" charset="0"/>
                          <a:ea typeface="Roboto" panose="02000000000000000000" pitchFamily="2" charset="0"/>
                          <a:cs typeface="Calibri" panose="020F0502020204030204" pitchFamily="34" charset="0"/>
                        </a:rPr>
                        <a:t>1.00</a:t>
                      </a:r>
                      <a:endPar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000" dirty="0">
                          <a:solidFill>
                            <a:schemeClr val="bg1"/>
                          </a:solidFill>
                          <a:latin typeface="Calibri" panose="020F0502020204030204" pitchFamily="34" charset="0"/>
                          <a:ea typeface="Roboto" panose="02000000000000000000" pitchFamily="2" charset="0"/>
                          <a:cs typeface="Calibri" panose="020F0502020204030204" pitchFamily="34" charset="0"/>
                        </a:rPr>
                        <a:t>-</a:t>
                      </a:r>
                      <a:endPar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000" dirty="0">
                          <a:solidFill>
                            <a:schemeClr val="bg1"/>
                          </a:solidFill>
                          <a:latin typeface="Calibri" panose="020F0502020204030204" pitchFamily="34" charset="0"/>
                          <a:ea typeface="Roboto" panose="02000000000000000000" pitchFamily="2" charset="0"/>
                          <a:cs typeface="Calibri" panose="020F0502020204030204" pitchFamily="34" charset="0"/>
                        </a:rPr>
                        <a:t>0.15</a:t>
                      </a:r>
                      <a:endPar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xmlns="" val="3116168721"/>
                  </a:ext>
                </a:extLst>
              </a:tr>
              <a:tr h="21939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latin typeface="Calibri" panose="020F0502020204030204" pitchFamily="34" charset="0"/>
                          <a:ea typeface="Roboto" panose="02000000000000000000" pitchFamily="2" charset="0"/>
                          <a:cs typeface="Calibri" panose="020F0502020204030204" pitchFamily="34" charset="0"/>
                        </a:rPr>
                        <a:t>IPS</a:t>
                      </a:r>
                      <a:endPar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000" dirty="0">
                          <a:solidFill>
                            <a:schemeClr val="bg1"/>
                          </a:solidFill>
                          <a:latin typeface="Calibri" panose="020F0502020204030204" pitchFamily="34" charset="0"/>
                          <a:ea typeface="Roboto" panose="02000000000000000000" pitchFamily="2" charset="0"/>
                          <a:cs typeface="Calibri" panose="020F0502020204030204" pitchFamily="34" charset="0"/>
                        </a:rPr>
                        <a:t>int64</a:t>
                      </a:r>
                      <a:endPar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rPr>
                        <a:t>0.00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rPr>
                        <a:t>0.00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rPr>
                        <a:t>0.00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rPr>
                        <a:t>0.00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rPr>
                        <a:t>0.00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rPr>
                        <a:t>0.28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rPr>
                        <a:t>1.00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rPr>
                        <a:t>1.00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rPr>
                        <a:t>1.00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000" dirty="0">
                          <a:solidFill>
                            <a:schemeClr val="bg1"/>
                          </a:solidFill>
                          <a:latin typeface="Calibri" panose="020F0502020204030204" pitchFamily="34" charset="0"/>
                          <a:ea typeface="Roboto" panose="02000000000000000000" pitchFamily="2" charset="0"/>
                          <a:cs typeface="Calibri" panose="020F0502020204030204" pitchFamily="34" charset="0"/>
                        </a:rPr>
                        <a:t>1.00</a:t>
                      </a:r>
                      <a:endPar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000" dirty="0">
                          <a:solidFill>
                            <a:schemeClr val="bg1"/>
                          </a:solidFill>
                          <a:latin typeface="Calibri" panose="020F0502020204030204" pitchFamily="34" charset="0"/>
                          <a:ea typeface="Roboto" panose="02000000000000000000" pitchFamily="2" charset="0"/>
                          <a:cs typeface="Calibri" panose="020F0502020204030204" pitchFamily="34" charset="0"/>
                        </a:rPr>
                        <a:t>-</a:t>
                      </a:r>
                      <a:endPar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000" dirty="0">
                          <a:solidFill>
                            <a:schemeClr val="bg1"/>
                          </a:solidFill>
                          <a:latin typeface="Calibri" panose="020F0502020204030204" pitchFamily="34" charset="0"/>
                          <a:ea typeface="Roboto" panose="02000000000000000000" pitchFamily="2" charset="0"/>
                          <a:cs typeface="Calibri" panose="020F0502020204030204" pitchFamily="34" charset="0"/>
                        </a:rPr>
                        <a:t>0.15</a:t>
                      </a:r>
                      <a:endPar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xmlns="" val="2002937994"/>
                  </a:ext>
                </a:extLst>
              </a:tr>
              <a:tr h="35652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rPr>
                        <a:t>PPI</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000" dirty="0">
                          <a:solidFill>
                            <a:schemeClr val="bg1"/>
                          </a:solidFill>
                          <a:latin typeface="Calibri" panose="020F0502020204030204" pitchFamily="34" charset="0"/>
                          <a:ea typeface="Roboto" panose="02000000000000000000" pitchFamily="2" charset="0"/>
                          <a:cs typeface="Calibri" panose="020F0502020204030204" pitchFamily="34" charset="0"/>
                        </a:rPr>
                        <a:t>float64</a:t>
                      </a:r>
                      <a:endPar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rPr>
                        <a:t>90.58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rPr>
                        <a:t>100.45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rPr>
                        <a:t>100.45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rPr>
                        <a:t>127.34</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rPr>
                        <a:t>141.21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rPr>
                        <a:t>146.57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rPr>
                        <a:t>157.35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rPr>
                        <a:t>210.00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rPr>
                        <a:t>210.00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000" dirty="0">
                          <a:solidFill>
                            <a:schemeClr val="bg1"/>
                          </a:solidFill>
                          <a:latin typeface="Calibri" panose="020F0502020204030204" pitchFamily="34" charset="0"/>
                          <a:ea typeface="Roboto" panose="02000000000000000000" pitchFamily="2" charset="0"/>
                          <a:cs typeface="Calibri" panose="020F0502020204030204" pitchFamily="34" charset="0"/>
                        </a:rPr>
                        <a:t>210.00</a:t>
                      </a:r>
                      <a:endPar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000" dirty="0">
                          <a:solidFill>
                            <a:schemeClr val="bg1"/>
                          </a:solidFill>
                          <a:latin typeface="Calibri" panose="020F0502020204030204" pitchFamily="34" charset="0"/>
                          <a:ea typeface="Roboto" panose="02000000000000000000" pitchFamily="2" charset="0"/>
                          <a:cs typeface="Calibri" panose="020F0502020204030204" pitchFamily="34" charset="0"/>
                        </a:rPr>
                        <a:t>-</a:t>
                      </a:r>
                      <a:endPar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000" dirty="0">
                          <a:solidFill>
                            <a:schemeClr val="bg1"/>
                          </a:solidFill>
                          <a:latin typeface="Calibri" panose="020F0502020204030204" pitchFamily="34" charset="0"/>
                          <a:ea typeface="Roboto" panose="02000000000000000000" pitchFamily="2" charset="0"/>
                          <a:cs typeface="Calibri" panose="020F0502020204030204" pitchFamily="34" charset="0"/>
                        </a:rPr>
                        <a:t>1.99</a:t>
                      </a:r>
                      <a:endPar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xmlns="" val="1149294003"/>
                  </a:ext>
                </a:extLst>
              </a:tr>
              <a:tr h="35652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rPr>
                        <a:t>SSD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000" dirty="0">
                          <a:solidFill>
                            <a:schemeClr val="bg1"/>
                          </a:solidFill>
                          <a:latin typeface="Calibri" panose="020F0502020204030204" pitchFamily="34" charset="0"/>
                          <a:ea typeface="Roboto" panose="02000000000000000000" pitchFamily="2" charset="0"/>
                          <a:cs typeface="Calibri" panose="020F0502020204030204" pitchFamily="34" charset="0"/>
                        </a:rPr>
                        <a:t>int64</a:t>
                      </a:r>
                      <a:endPar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rPr>
                        <a:t>0.00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rPr>
                        <a:t>0.00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rPr>
                        <a:t>0.00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rPr>
                        <a:t>0.00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rPr>
                        <a:t>256.00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rPr>
                        <a:t>182.89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rPr>
                        <a:t>256.00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rPr>
                        <a:t>512.00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000" dirty="0">
                          <a:solidFill>
                            <a:schemeClr val="bg1"/>
                          </a:solidFill>
                          <a:latin typeface="Calibri" panose="020F0502020204030204" pitchFamily="34" charset="0"/>
                          <a:ea typeface="Roboto" panose="02000000000000000000" pitchFamily="2" charset="0"/>
                          <a:cs typeface="Calibri" panose="020F0502020204030204" pitchFamily="34" charset="0"/>
                        </a:rPr>
                        <a:t>1000.00</a:t>
                      </a:r>
                      <a:endPar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000" dirty="0">
                          <a:solidFill>
                            <a:schemeClr val="bg1"/>
                          </a:solidFill>
                          <a:latin typeface="Calibri" panose="020F0502020204030204" pitchFamily="34" charset="0"/>
                          <a:ea typeface="Roboto" panose="02000000000000000000" pitchFamily="2" charset="0"/>
                          <a:cs typeface="Calibri" panose="020F0502020204030204" pitchFamily="34" charset="0"/>
                        </a:rPr>
                        <a:t>1000.00</a:t>
                      </a:r>
                      <a:endPar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000" dirty="0">
                          <a:solidFill>
                            <a:schemeClr val="bg1"/>
                          </a:solidFill>
                          <a:latin typeface="Calibri" panose="020F0502020204030204" pitchFamily="34" charset="0"/>
                          <a:ea typeface="Roboto" panose="02000000000000000000" pitchFamily="2" charset="0"/>
                          <a:cs typeface="Calibri" panose="020F0502020204030204" pitchFamily="34" charset="0"/>
                        </a:rPr>
                        <a:t>-</a:t>
                      </a:r>
                      <a:endPar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000" dirty="0">
                          <a:solidFill>
                            <a:schemeClr val="bg1"/>
                          </a:solidFill>
                          <a:latin typeface="Calibri" panose="020F0502020204030204" pitchFamily="34" charset="0"/>
                          <a:ea typeface="Roboto" panose="02000000000000000000" pitchFamily="2" charset="0"/>
                          <a:cs typeface="Calibri" panose="020F0502020204030204" pitchFamily="34" charset="0"/>
                        </a:rPr>
                        <a:t>0.84</a:t>
                      </a:r>
                      <a:endPar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xmlns="" val="2219186811"/>
                  </a:ext>
                </a:extLst>
              </a:tr>
            </a:tbl>
          </a:graphicData>
        </a:graphic>
      </p:graphicFrame>
      <p:sp>
        <p:nvSpPr>
          <p:cNvPr id="4" name="TextBox 3">
            <a:extLst>
              <a:ext uri="{FF2B5EF4-FFF2-40B4-BE49-F238E27FC236}">
                <a16:creationId xmlns:a16="http://schemas.microsoft.com/office/drawing/2014/main" xmlns="" id="{0F265CD2-2D91-63FC-6041-49ED0C3DAFFF}"/>
              </a:ext>
            </a:extLst>
          </p:cNvPr>
          <p:cNvSpPr txBox="1"/>
          <p:nvPr/>
        </p:nvSpPr>
        <p:spPr>
          <a:xfrm>
            <a:off x="284480" y="3616960"/>
            <a:ext cx="8432800" cy="1446550"/>
          </a:xfrm>
          <a:prstGeom prst="rect">
            <a:avLst/>
          </a:prstGeom>
          <a:noFill/>
        </p:spPr>
        <p:txBody>
          <a:bodyPr wrap="square" rtlCol="0">
            <a:spAutoFit/>
          </a:bodyPr>
          <a:lstStyle/>
          <a:p>
            <a:pPr algn="just"/>
            <a:r>
              <a:rPr lang="en-IN" sz="1200" dirty="0">
                <a:solidFill>
                  <a:schemeClr val="bg1"/>
                </a:solidFill>
                <a:latin typeface="Calibri" panose="020F0502020204030204" pitchFamily="34" charset="0"/>
                <a:cs typeface="Calibri" panose="020F0502020204030204" pitchFamily="34" charset="0"/>
              </a:rPr>
              <a:t>Key takeaways:</a:t>
            </a:r>
          </a:p>
          <a:p>
            <a:pPr marL="285750" indent="-2857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Outliers are observed in the features Weight and PPI and they are taken care of.</a:t>
            </a:r>
          </a:p>
          <a:p>
            <a:pPr marL="285750" indent="-2857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Average weight of a laptop is observed to be 2kg.</a:t>
            </a:r>
          </a:p>
          <a:p>
            <a:pPr marL="285750" indent="-2857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Average number of pixels observed per inch is around 146.</a:t>
            </a:r>
          </a:p>
          <a:p>
            <a:pPr marL="285750" indent="-285750" algn="just">
              <a:buClr>
                <a:schemeClr val="bg1"/>
              </a:buClr>
              <a:buFont typeface="Wingdings" panose="05000000000000000000" pitchFamily="2" charset="2"/>
              <a:buChar char="Ø"/>
            </a:pPr>
            <a:endParaRPr lang="en-US" sz="1200" dirty="0">
              <a:solidFill>
                <a:schemeClr val="bg1"/>
              </a:solidFill>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endParaRPr lang="en-IN" dirty="0"/>
          </a:p>
          <a:p>
            <a:pPr algn="just"/>
            <a:endParaRPr lang="en-IN" dirty="0"/>
          </a:p>
        </p:txBody>
      </p:sp>
      <p:sp>
        <p:nvSpPr>
          <p:cNvPr id="6" name="TextBox 5">
            <a:extLst>
              <a:ext uri="{FF2B5EF4-FFF2-40B4-BE49-F238E27FC236}">
                <a16:creationId xmlns:a16="http://schemas.microsoft.com/office/drawing/2014/main" xmlns="" id="{A772BEC8-170B-CCF7-A458-3D8467E9B0E1}"/>
              </a:ext>
            </a:extLst>
          </p:cNvPr>
          <p:cNvSpPr txBox="1"/>
          <p:nvPr/>
        </p:nvSpPr>
        <p:spPr>
          <a:xfrm>
            <a:off x="284480" y="3556000"/>
            <a:ext cx="8575040" cy="941493"/>
          </a:xfrm>
          <a:prstGeom prst="rect">
            <a:avLst/>
          </a:prstGeom>
          <a:noFill/>
          <a:ln>
            <a:solidFill>
              <a:schemeClr val="bg1"/>
            </a:solidFill>
          </a:ln>
        </p:spPr>
        <p:txBody>
          <a:bodyPr wrap="square" rtlCol="0">
            <a:spAutoFit/>
          </a:bodyPr>
          <a:lstStyle/>
          <a:p>
            <a:endParaRPr lang="en-IN" dirty="0"/>
          </a:p>
        </p:txBody>
      </p:sp>
    </p:spTree>
    <p:extLst>
      <p:ext uri="{BB962C8B-B14F-4D97-AF65-F5344CB8AC3E}">
        <p14:creationId xmlns:p14="http://schemas.microsoft.com/office/powerpoint/2010/main" xmlns="" val="1066450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41"/>
          <p:cNvPicPr preferRelativeResize="0"/>
          <p:nvPr/>
        </p:nvPicPr>
        <p:blipFill rotWithShape="1">
          <a:blip r:embed="rId3">
            <a:alphaModFix/>
          </a:blip>
          <a:srcRect/>
          <a:stretch/>
        </p:blipFill>
        <p:spPr>
          <a:xfrm>
            <a:off x="2" y="0"/>
            <a:ext cx="9143998" cy="5143499"/>
          </a:xfrm>
          <a:prstGeom prst="rect">
            <a:avLst/>
          </a:prstGeom>
          <a:noFill/>
          <a:ln>
            <a:noFill/>
          </a:ln>
        </p:spPr>
      </p:pic>
      <p:sp>
        <p:nvSpPr>
          <p:cNvPr id="115" name="Google Shape;115;p41"/>
          <p:cNvSpPr txBox="1"/>
          <p:nvPr/>
        </p:nvSpPr>
        <p:spPr>
          <a:xfrm>
            <a:off x="614800" y="208544"/>
            <a:ext cx="8187600" cy="492412"/>
          </a:xfrm>
          <a:prstGeom prst="rect">
            <a:avLst/>
          </a:prstGeom>
          <a:noFill/>
          <a:ln>
            <a:noFill/>
          </a:ln>
        </p:spPr>
        <p:txBody>
          <a:bodyPr spcFirstLastPara="1" wrap="square" lIns="91425" tIns="91425" rIns="91425" bIns="91425" anchor="t" anchorCtr="0">
            <a:spAutoFit/>
          </a:bodyPr>
          <a:lstStyle/>
          <a:p>
            <a:pPr lvl="0" algn="just">
              <a:buSzPts val="2800"/>
            </a:pPr>
            <a:r>
              <a:rPr lang="en-US" sz="2000" b="1" u="sng" dirty="0">
                <a:solidFill>
                  <a:srgbClr val="FFFFFF"/>
                </a:solidFill>
                <a:latin typeface="Calibri" panose="020F0502020204030204" pitchFamily="34" charset="0"/>
                <a:ea typeface="Roboto"/>
                <a:cs typeface="Calibri" panose="020F0502020204030204" pitchFamily="34" charset="0"/>
                <a:sym typeface="Roboto"/>
              </a:rPr>
              <a:t>Feature Engineering – New variables created</a:t>
            </a:r>
          </a:p>
        </p:txBody>
      </p:sp>
      <p:graphicFrame>
        <p:nvGraphicFramePr>
          <p:cNvPr id="5" name="Table 3">
            <a:extLst>
              <a:ext uri="{FF2B5EF4-FFF2-40B4-BE49-F238E27FC236}">
                <a16:creationId xmlns:a16="http://schemas.microsoft.com/office/drawing/2014/main" xmlns="" id="{1B440684-9F14-41EA-A6D8-86F9608FE0AD}"/>
              </a:ext>
            </a:extLst>
          </p:cNvPr>
          <p:cNvGraphicFramePr>
            <a:graphicFrameLocks noGrp="1"/>
          </p:cNvGraphicFramePr>
          <p:nvPr>
            <p:extLst>
              <p:ext uri="{D42A27DB-BD31-4B8C-83A1-F6EECF244321}">
                <p14:modId xmlns:p14="http://schemas.microsoft.com/office/powerpoint/2010/main" xmlns="" val="4219943769"/>
              </p:ext>
            </p:extLst>
          </p:nvPr>
        </p:nvGraphicFramePr>
        <p:xfrm>
          <a:off x="1158240" y="912967"/>
          <a:ext cx="6012752" cy="3271520"/>
        </p:xfrm>
        <a:graphic>
          <a:graphicData uri="http://schemas.openxmlformats.org/drawingml/2006/table">
            <a:tbl>
              <a:tblPr firstRow="1" bandRow="1">
                <a:tableStyleId>{7C32AA2C-D27D-4419-AF1A-19E52163CEF9}</a:tableStyleId>
              </a:tblPr>
              <a:tblGrid>
                <a:gridCol w="544886">
                  <a:extLst>
                    <a:ext uri="{9D8B030D-6E8A-4147-A177-3AD203B41FA5}">
                      <a16:colId xmlns:a16="http://schemas.microsoft.com/office/drawing/2014/main" xmlns="" val="1224490473"/>
                    </a:ext>
                  </a:extLst>
                </a:gridCol>
                <a:gridCol w="1068860">
                  <a:extLst>
                    <a:ext uri="{9D8B030D-6E8A-4147-A177-3AD203B41FA5}">
                      <a16:colId xmlns:a16="http://schemas.microsoft.com/office/drawing/2014/main" xmlns="" val="559348765"/>
                    </a:ext>
                  </a:extLst>
                </a:gridCol>
                <a:gridCol w="970005">
                  <a:extLst>
                    <a:ext uri="{9D8B030D-6E8A-4147-A177-3AD203B41FA5}">
                      <a16:colId xmlns:a16="http://schemas.microsoft.com/office/drawing/2014/main" xmlns="" val="935824227"/>
                    </a:ext>
                  </a:extLst>
                </a:gridCol>
                <a:gridCol w="3429001">
                  <a:extLst>
                    <a:ext uri="{9D8B030D-6E8A-4147-A177-3AD203B41FA5}">
                      <a16:colId xmlns:a16="http://schemas.microsoft.com/office/drawing/2014/main" xmlns="" val="577190524"/>
                    </a:ext>
                  </a:extLst>
                </a:gridCol>
              </a:tblGrid>
              <a:tr h="370840">
                <a:tc>
                  <a:txBody>
                    <a:bodyPr/>
                    <a:lstStyle/>
                    <a:p>
                      <a:r>
                        <a:rPr lang="en-US" sz="1000" b="1" dirty="0">
                          <a:solidFill>
                            <a:schemeClr val="bg1"/>
                          </a:solidFill>
                          <a:latin typeface="Calibri" panose="020F0502020204030204" pitchFamily="34" charset="0"/>
                          <a:ea typeface="Roboto" panose="02000000000000000000" pitchFamily="2" charset="0"/>
                          <a:cs typeface="Calibri" panose="020F0502020204030204" pitchFamily="34" charset="0"/>
                        </a:rPr>
                        <a:t>S. No</a:t>
                      </a:r>
                      <a:endParaRPr lang="en-IN" sz="1000" b="1" dirty="0">
                        <a:solidFill>
                          <a:schemeClr val="bg1"/>
                        </a:solidFill>
                        <a:latin typeface="Calibri" panose="020F0502020204030204" pitchFamily="34" charset="0"/>
                        <a:ea typeface="Roboto" panose="02000000000000000000" pitchFamily="2"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r>
                        <a:rPr lang="en-US" sz="1000" b="1" dirty="0">
                          <a:solidFill>
                            <a:schemeClr val="bg1"/>
                          </a:solidFill>
                          <a:latin typeface="Calibri" panose="020F0502020204030204" pitchFamily="34" charset="0"/>
                          <a:ea typeface="Roboto" panose="02000000000000000000" pitchFamily="2" charset="0"/>
                          <a:cs typeface="Calibri" panose="020F0502020204030204" pitchFamily="34" charset="0"/>
                        </a:rPr>
                        <a:t>Variable Name</a:t>
                      </a:r>
                      <a:endParaRPr lang="en-IN" sz="1000" b="1" dirty="0">
                        <a:solidFill>
                          <a:schemeClr val="bg1"/>
                        </a:solidFill>
                        <a:latin typeface="Calibri" panose="020F0502020204030204" pitchFamily="34" charset="0"/>
                        <a:ea typeface="Roboto" panose="02000000000000000000" pitchFamily="2"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r>
                        <a:rPr lang="en-US" sz="1000" b="1" dirty="0">
                          <a:solidFill>
                            <a:schemeClr val="bg1"/>
                          </a:solidFill>
                          <a:latin typeface="Calibri" panose="020F0502020204030204" pitchFamily="34" charset="0"/>
                          <a:ea typeface="Roboto" panose="02000000000000000000" pitchFamily="2" charset="0"/>
                          <a:cs typeface="Calibri" panose="020F0502020204030204" pitchFamily="34" charset="0"/>
                        </a:rPr>
                        <a:t>Variable Type</a:t>
                      </a:r>
                      <a:endParaRPr lang="en-IN" sz="1000" b="1" dirty="0">
                        <a:solidFill>
                          <a:schemeClr val="bg1"/>
                        </a:solidFill>
                        <a:latin typeface="Calibri" panose="020F0502020204030204" pitchFamily="34" charset="0"/>
                        <a:ea typeface="Roboto" panose="02000000000000000000" pitchFamily="2"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r>
                        <a:rPr lang="en-US" sz="1000" b="1" dirty="0">
                          <a:solidFill>
                            <a:schemeClr val="bg1"/>
                          </a:solidFill>
                          <a:latin typeface="Calibri" panose="020F0502020204030204" pitchFamily="34" charset="0"/>
                          <a:ea typeface="Roboto" panose="02000000000000000000" pitchFamily="2" charset="0"/>
                          <a:cs typeface="Calibri" panose="020F0502020204030204" pitchFamily="34" charset="0"/>
                        </a:rPr>
                        <a:t>Description</a:t>
                      </a:r>
                      <a:endParaRPr lang="en-IN" sz="1000" b="1" dirty="0">
                        <a:solidFill>
                          <a:schemeClr val="bg1"/>
                        </a:solidFill>
                        <a:latin typeface="Calibri" panose="020F0502020204030204" pitchFamily="34" charset="0"/>
                        <a:ea typeface="Roboto" panose="02000000000000000000" pitchFamily="2"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extLst>
                  <a:ext uri="{0D108BD9-81ED-4DB2-BD59-A6C34878D82A}">
                    <a16:rowId xmlns:a16="http://schemas.microsoft.com/office/drawing/2014/main" xmlns="" val="2751581605"/>
                  </a:ext>
                </a:extLst>
              </a:tr>
              <a:tr h="370840">
                <a:tc>
                  <a:txBody>
                    <a:bodyPr/>
                    <a:lstStyle/>
                    <a:p>
                      <a:pPr algn="just"/>
                      <a:r>
                        <a:rPr lang="en-US" sz="1000" dirty="0">
                          <a:solidFill>
                            <a:schemeClr val="bg1"/>
                          </a:solidFill>
                          <a:latin typeface="Calibri" panose="020F0502020204030204" pitchFamily="34" charset="0"/>
                          <a:ea typeface="Roboto" panose="02000000000000000000" pitchFamily="2" charset="0"/>
                          <a:cs typeface="Calibri" panose="020F0502020204030204" pitchFamily="34" charset="0"/>
                        </a:rPr>
                        <a:t>1</a:t>
                      </a:r>
                      <a:endPar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just"/>
                      <a:r>
                        <a:rPr lang="en-US" sz="1000" dirty="0">
                          <a:solidFill>
                            <a:schemeClr val="bg1"/>
                          </a:solidFill>
                          <a:latin typeface="Calibri" panose="020F0502020204030204" pitchFamily="34" charset="0"/>
                          <a:ea typeface="Roboto" panose="02000000000000000000" pitchFamily="2" charset="0"/>
                          <a:cs typeface="Calibri" panose="020F0502020204030204" pitchFamily="34" charset="0"/>
                        </a:rPr>
                        <a:t>Touchscreen</a:t>
                      </a:r>
                      <a:endPar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just"/>
                      <a:r>
                        <a:rPr lang="en-US" sz="1000" dirty="0">
                          <a:solidFill>
                            <a:schemeClr val="bg1"/>
                          </a:solidFill>
                          <a:latin typeface="Calibri" panose="020F0502020204030204" pitchFamily="34" charset="0"/>
                          <a:ea typeface="Roboto" panose="02000000000000000000" pitchFamily="2" charset="0"/>
                          <a:cs typeface="Calibri" panose="020F0502020204030204" pitchFamily="34" charset="0"/>
                        </a:rPr>
                        <a:t>Numeric</a:t>
                      </a:r>
                      <a:endPar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just"/>
                      <a:r>
                        <a:rPr lang="en-US" sz="1000" dirty="0">
                          <a:solidFill>
                            <a:schemeClr val="bg1"/>
                          </a:solidFill>
                          <a:latin typeface="Calibri" panose="020F0502020204030204" pitchFamily="34" charset="0"/>
                          <a:ea typeface="Roboto" panose="02000000000000000000" pitchFamily="2" charset="0"/>
                          <a:cs typeface="Calibri" panose="020F0502020204030204" pitchFamily="34" charset="0"/>
                        </a:rPr>
                        <a:t>A variable of values 0 and 1 to check whether the laptop has touchscreen or not.</a:t>
                      </a:r>
                      <a:endPar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xmlns="" val="1039100730"/>
                  </a:ext>
                </a:extLst>
              </a:tr>
              <a:tr h="0">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latin typeface="Calibri" panose="020F0502020204030204" pitchFamily="34" charset="0"/>
                          <a:ea typeface="Roboto" panose="02000000000000000000" pitchFamily="2" charset="0"/>
                          <a:cs typeface="Calibri" panose="020F0502020204030204" pitchFamily="34" charset="0"/>
                        </a:rPr>
                        <a:t>2</a:t>
                      </a:r>
                      <a:endPar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latin typeface="Calibri" panose="020F0502020204030204" pitchFamily="34" charset="0"/>
                          <a:ea typeface="Roboto" panose="02000000000000000000" pitchFamily="2" charset="0"/>
                          <a:cs typeface="Calibri" panose="020F0502020204030204" pitchFamily="34" charset="0"/>
                        </a:rPr>
                        <a:t>IPS</a:t>
                      </a:r>
                      <a:endPar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just"/>
                      <a:r>
                        <a:rPr lang="en-US" sz="1000" dirty="0">
                          <a:solidFill>
                            <a:schemeClr val="bg1"/>
                          </a:solidFill>
                          <a:latin typeface="Calibri" panose="020F0502020204030204" pitchFamily="34" charset="0"/>
                          <a:ea typeface="Roboto" panose="02000000000000000000" pitchFamily="2" charset="0"/>
                          <a:cs typeface="Calibri" panose="020F0502020204030204" pitchFamily="34" charset="0"/>
                        </a:rPr>
                        <a:t>Numeric</a:t>
                      </a:r>
                      <a:endPar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latin typeface="Calibri" panose="020F0502020204030204" pitchFamily="34" charset="0"/>
                          <a:ea typeface="Roboto" panose="02000000000000000000" pitchFamily="2" charset="0"/>
                          <a:cs typeface="Calibri" panose="020F0502020204030204" pitchFamily="34" charset="0"/>
                        </a:rPr>
                        <a:t>A variable of values 0 and 1 to check whether the laptop has IPS display or not.</a:t>
                      </a:r>
                      <a:endPar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endParaRPr>
                    </a:p>
                    <a:p>
                      <a:pPr algn="just"/>
                      <a:endPar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xmlns="" val="2292193548"/>
                  </a:ext>
                </a:extLst>
              </a:tr>
              <a:tr h="370840">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latin typeface="Calibri" panose="020F0502020204030204" pitchFamily="34" charset="0"/>
                          <a:ea typeface="Roboto" panose="02000000000000000000" pitchFamily="2" charset="0"/>
                          <a:cs typeface="Calibri" panose="020F0502020204030204" pitchFamily="34" charset="0"/>
                        </a:rPr>
                        <a:t>3</a:t>
                      </a:r>
                      <a:endPar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latin typeface="Calibri" panose="020F0502020204030204" pitchFamily="34" charset="0"/>
                          <a:ea typeface="Roboto" panose="02000000000000000000" pitchFamily="2" charset="0"/>
                          <a:cs typeface="Calibri" panose="020F0502020204030204" pitchFamily="34" charset="0"/>
                        </a:rPr>
                        <a:t>PPI</a:t>
                      </a:r>
                      <a:endPar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just"/>
                      <a:r>
                        <a:rPr lang="en-US" sz="1000" dirty="0">
                          <a:solidFill>
                            <a:schemeClr val="bg1"/>
                          </a:solidFill>
                          <a:latin typeface="Calibri" panose="020F0502020204030204" pitchFamily="34" charset="0"/>
                          <a:ea typeface="Roboto" panose="02000000000000000000" pitchFamily="2" charset="0"/>
                          <a:cs typeface="Calibri" panose="020F0502020204030204" pitchFamily="34" charset="0"/>
                        </a:rPr>
                        <a:t>Numeric</a:t>
                      </a:r>
                      <a:endPar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just"/>
                      <a:r>
                        <a:rPr lang="en-US" sz="1000" dirty="0">
                          <a:solidFill>
                            <a:schemeClr val="bg1"/>
                          </a:solidFill>
                          <a:latin typeface="Calibri" panose="020F0502020204030204" pitchFamily="34" charset="0"/>
                          <a:ea typeface="Roboto" panose="02000000000000000000" pitchFamily="2" charset="0"/>
                          <a:cs typeface="Calibri" panose="020F0502020204030204" pitchFamily="34" charset="0"/>
                        </a:rPr>
                        <a:t>A continuous variable  created by using screen resolution and inches of the laptop.</a:t>
                      </a:r>
                      <a:endPar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xmlns="" val="1864837184"/>
                  </a:ext>
                </a:extLst>
              </a:tr>
              <a:tr h="370840">
                <a:tc>
                  <a:txBody>
                    <a:bodyPr/>
                    <a:lstStyle/>
                    <a:p>
                      <a:pPr algn="just"/>
                      <a:r>
                        <a:rPr lang="en-US" sz="1000" dirty="0">
                          <a:solidFill>
                            <a:schemeClr val="bg1"/>
                          </a:solidFill>
                          <a:latin typeface="Calibri" panose="020F0502020204030204" pitchFamily="34" charset="0"/>
                          <a:ea typeface="Roboto" panose="02000000000000000000" pitchFamily="2" charset="0"/>
                          <a:cs typeface="Calibri" panose="020F0502020204030204" pitchFamily="34" charset="0"/>
                        </a:rPr>
                        <a:t>4</a:t>
                      </a:r>
                      <a:endPar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just"/>
                      <a:r>
                        <a:rPr lang="en-US" sz="1000" dirty="0">
                          <a:solidFill>
                            <a:schemeClr val="bg1"/>
                          </a:solidFill>
                          <a:latin typeface="Calibri" panose="020F0502020204030204" pitchFamily="34" charset="0"/>
                          <a:ea typeface="Roboto" panose="02000000000000000000" pitchFamily="2" charset="0"/>
                          <a:cs typeface="Calibri" panose="020F0502020204030204" pitchFamily="34" charset="0"/>
                        </a:rPr>
                        <a:t>Cpu_brand</a:t>
                      </a:r>
                      <a:endPar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just"/>
                      <a:r>
                        <a:rPr lang="en-US" sz="1000" dirty="0">
                          <a:solidFill>
                            <a:schemeClr val="bg1"/>
                          </a:solidFill>
                          <a:latin typeface="Calibri" panose="020F0502020204030204" pitchFamily="34" charset="0"/>
                          <a:ea typeface="Roboto" panose="02000000000000000000" pitchFamily="2" charset="0"/>
                          <a:cs typeface="Calibri" panose="020F0502020204030204" pitchFamily="34" charset="0"/>
                        </a:rPr>
                        <a:t>Object</a:t>
                      </a:r>
                      <a:endPar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just"/>
                      <a:r>
                        <a:rPr lang="en-US" sz="1000" dirty="0">
                          <a:solidFill>
                            <a:schemeClr val="bg1"/>
                          </a:solidFill>
                          <a:latin typeface="Calibri" panose="020F0502020204030204" pitchFamily="34" charset="0"/>
                          <a:ea typeface="Roboto" panose="02000000000000000000" pitchFamily="2" charset="0"/>
                          <a:cs typeface="Calibri" panose="020F0502020204030204" pitchFamily="34" charset="0"/>
                        </a:rPr>
                        <a:t>A discrete variable created to check CPU brand of the laptop.</a:t>
                      </a:r>
                      <a:endPar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xmlns="" val="3116168721"/>
                  </a:ext>
                </a:extLst>
              </a:tr>
              <a:tr h="370840">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latin typeface="Calibri" panose="020F0502020204030204" pitchFamily="34" charset="0"/>
                          <a:ea typeface="Roboto" panose="02000000000000000000" pitchFamily="2" charset="0"/>
                          <a:cs typeface="Calibri" panose="020F0502020204030204" pitchFamily="34" charset="0"/>
                        </a:rPr>
                        <a:t>5</a:t>
                      </a:r>
                      <a:endPar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latin typeface="Calibri" panose="020F0502020204030204" pitchFamily="34" charset="0"/>
                          <a:ea typeface="Roboto" panose="02000000000000000000" pitchFamily="2" charset="0"/>
                          <a:cs typeface="Calibri" panose="020F0502020204030204" pitchFamily="34" charset="0"/>
                        </a:rPr>
                        <a:t>SSD</a:t>
                      </a:r>
                      <a:endPar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just"/>
                      <a:r>
                        <a:rPr lang="en-US" sz="1000" dirty="0">
                          <a:solidFill>
                            <a:schemeClr val="bg1"/>
                          </a:solidFill>
                          <a:latin typeface="Calibri" panose="020F0502020204030204" pitchFamily="34" charset="0"/>
                          <a:ea typeface="Roboto" panose="02000000000000000000" pitchFamily="2" charset="0"/>
                          <a:cs typeface="Calibri" panose="020F0502020204030204" pitchFamily="34" charset="0"/>
                        </a:rPr>
                        <a:t>Numeric</a:t>
                      </a:r>
                      <a:endPar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just"/>
                      <a:r>
                        <a:rPr lang="en-US" sz="1000" dirty="0">
                          <a:solidFill>
                            <a:schemeClr val="bg1"/>
                          </a:solidFill>
                          <a:latin typeface="Calibri" panose="020F0502020204030204" pitchFamily="34" charset="0"/>
                          <a:ea typeface="Roboto" panose="02000000000000000000" pitchFamily="2" charset="0"/>
                          <a:cs typeface="Calibri" panose="020F0502020204030204" pitchFamily="34" charset="0"/>
                        </a:rPr>
                        <a:t>A variable created to identify the </a:t>
                      </a:r>
                      <a:r>
                        <a:rPr lang="en-US" sz="1000" dirty="0" smtClean="0">
                          <a:solidFill>
                            <a:schemeClr val="bg1"/>
                          </a:solidFill>
                          <a:latin typeface="Calibri" panose="020F0502020204030204" pitchFamily="34" charset="0"/>
                          <a:ea typeface="Roboto" panose="02000000000000000000" pitchFamily="2" charset="0"/>
                          <a:cs typeface="Calibri" panose="020F0502020204030204" pitchFamily="34" charset="0"/>
                        </a:rPr>
                        <a:t>amount</a:t>
                      </a:r>
                      <a:r>
                        <a:rPr lang="en-US" sz="1000" baseline="0" dirty="0" smtClean="0">
                          <a:solidFill>
                            <a:schemeClr val="bg1"/>
                          </a:solidFill>
                          <a:latin typeface="Calibri" panose="020F0502020204030204" pitchFamily="34" charset="0"/>
                          <a:ea typeface="Roboto" panose="02000000000000000000" pitchFamily="2" charset="0"/>
                          <a:cs typeface="Calibri" panose="020F0502020204030204" pitchFamily="34" charset="0"/>
                        </a:rPr>
                        <a:t> of </a:t>
                      </a:r>
                      <a:r>
                        <a:rPr lang="en-US" sz="1000" dirty="0" smtClean="0">
                          <a:solidFill>
                            <a:schemeClr val="bg1"/>
                          </a:solidFill>
                          <a:latin typeface="Calibri" panose="020F0502020204030204" pitchFamily="34" charset="0"/>
                          <a:ea typeface="Roboto" panose="02000000000000000000" pitchFamily="2" charset="0"/>
                          <a:cs typeface="Calibri" panose="020F0502020204030204" pitchFamily="34" charset="0"/>
                        </a:rPr>
                        <a:t>Solid </a:t>
                      </a:r>
                      <a:r>
                        <a:rPr lang="en-US" sz="1000" dirty="0">
                          <a:solidFill>
                            <a:schemeClr val="bg1"/>
                          </a:solidFill>
                          <a:latin typeface="Calibri" panose="020F0502020204030204" pitchFamily="34" charset="0"/>
                          <a:ea typeface="Roboto" panose="02000000000000000000" pitchFamily="2" charset="0"/>
                          <a:cs typeface="Calibri" panose="020F0502020204030204" pitchFamily="34" charset="0"/>
                        </a:rPr>
                        <a:t>State Drive memory of the laptop.</a:t>
                      </a:r>
                      <a:endPar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xmlns="" val="2002937994"/>
                  </a:ext>
                </a:extLst>
              </a:tr>
              <a:tr h="370840">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latin typeface="Calibri" panose="020F0502020204030204" pitchFamily="34" charset="0"/>
                          <a:ea typeface="Roboto" panose="02000000000000000000" pitchFamily="2" charset="0"/>
                          <a:cs typeface="Calibri" panose="020F0502020204030204" pitchFamily="34" charset="0"/>
                        </a:rPr>
                        <a:t>6</a:t>
                      </a:r>
                      <a:endPar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err="1">
                          <a:solidFill>
                            <a:schemeClr val="bg1"/>
                          </a:solidFill>
                          <a:latin typeface="Calibri" panose="020F0502020204030204" pitchFamily="34" charset="0"/>
                          <a:ea typeface="Roboto" panose="02000000000000000000" pitchFamily="2" charset="0"/>
                          <a:cs typeface="Calibri" panose="020F0502020204030204" pitchFamily="34" charset="0"/>
                        </a:rPr>
                        <a:t>Gpu_brand</a:t>
                      </a:r>
                      <a:endPar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just"/>
                      <a:r>
                        <a:rPr lang="en-US" sz="1000" dirty="0">
                          <a:solidFill>
                            <a:schemeClr val="bg1"/>
                          </a:solidFill>
                          <a:latin typeface="Calibri" panose="020F0502020204030204" pitchFamily="34" charset="0"/>
                          <a:ea typeface="Roboto" panose="02000000000000000000" pitchFamily="2" charset="0"/>
                          <a:cs typeface="Calibri" panose="020F0502020204030204" pitchFamily="34" charset="0"/>
                        </a:rPr>
                        <a:t>Object</a:t>
                      </a:r>
                      <a:endPar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latin typeface="Calibri" panose="020F0502020204030204" pitchFamily="34" charset="0"/>
                          <a:ea typeface="Roboto" panose="02000000000000000000" pitchFamily="2" charset="0"/>
                          <a:cs typeface="Calibri" panose="020F0502020204030204" pitchFamily="34" charset="0"/>
                        </a:rPr>
                        <a:t>A discrete variable created to check GPU brand of the laptop.</a:t>
                      </a:r>
                      <a:endPar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endParaRPr>
                    </a:p>
                    <a:p>
                      <a:pPr algn="just"/>
                      <a:endPar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xmlns="" val="868161324"/>
                  </a:ext>
                </a:extLst>
              </a:tr>
              <a:tr h="370840">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latin typeface="Calibri" panose="020F0502020204030204" pitchFamily="34" charset="0"/>
                          <a:ea typeface="Roboto" panose="02000000000000000000" pitchFamily="2" charset="0"/>
                          <a:cs typeface="Calibri" panose="020F0502020204030204" pitchFamily="34" charset="0"/>
                        </a:rPr>
                        <a:t>7</a:t>
                      </a:r>
                      <a:endPar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latin typeface="Calibri" panose="020F0502020204030204" pitchFamily="34" charset="0"/>
                          <a:ea typeface="Roboto" panose="02000000000000000000" pitchFamily="2" charset="0"/>
                          <a:cs typeface="Calibri" panose="020F0502020204030204" pitchFamily="34" charset="0"/>
                        </a:rPr>
                        <a:t>OS</a:t>
                      </a:r>
                      <a:endPar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just"/>
                      <a:r>
                        <a:rPr lang="en-US" sz="1000" dirty="0">
                          <a:solidFill>
                            <a:schemeClr val="bg1"/>
                          </a:solidFill>
                          <a:latin typeface="Calibri" panose="020F0502020204030204" pitchFamily="34" charset="0"/>
                          <a:ea typeface="Roboto" panose="02000000000000000000" pitchFamily="2" charset="0"/>
                          <a:cs typeface="Calibri" panose="020F0502020204030204" pitchFamily="34" charset="0"/>
                        </a:rPr>
                        <a:t>Object</a:t>
                      </a:r>
                      <a:endPar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just"/>
                      <a:r>
                        <a:rPr lang="en-US" sz="1000" dirty="0">
                          <a:solidFill>
                            <a:schemeClr val="bg1"/>
                          </a:solidFill>
                          <a:latin typeface="Calibri" panose="020F0502020204030204" pitchFamily="34" charset="0"/>
                          <a:ea typeface="Roboto" panose="02000000000000000000" pitchFamily="2" charset="0"/>
                          <a:cs typeface="Calibri" panose="020F0502020204030204" pitchFamily="34" charset="0"/>
                        </a:rPr>
                        <a:t>A discrete variable created to identify the Operating system of the laptop.</a:t>
                      </a:r>
                      <a:endParaRPr lang="en-IN" sz="1000" dirty="0">
                        <a:solidFill>
                          <a:schemeClr val="bg1"/>
                        </a:solidFill>
                        <a:latin typeface="Calibri" panose="020F0502020204030204" pitchFamily="34" charset="0"/>
                        <a:ea typeface="Roboto" panose="02000000000000000000" pitchFamily="2"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xmlns="" val="469874609"/>
                  </a:ext>
                </a:extLst>
              </a:tr>
            </a:tbl>
          </a:graphicData>
        </a:graphic>
      </p:graphicFrame>
    </p:spTree>
    <p:extLst>
      <p:ext uri="{BB962C8B-B14F-4D97-AF65-F5344CB8AC3E}">
        <p14:creationId xmlns:p14="http://schemas.microsoft.com/office/powerpoint/2010/main" xmlns="" val="3524392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41"/>
          <p:cNvPicPr preferRelativeResize="0"/>
          <p:nvPr/>
        </p:nvPicPr>
        <p:blipFill rotWithShape="1">
          <a:blip r:embed="rId3">
            <a:alphaModFix/>
          </a:blip>
          <a:srcRect/>
          <a:stretch/>
        </p:blipFill>
        <p:spPr>
          <a:xfrm>
            <a:off x="2" y="0"/>
            <a:ext cx="9143998" cy="5143499"/>
          </a:xfrm>
          <a:prstGeom prst="rect">
            <a:avLst/>
          </a:prstGeom>
          <a:noFill/>
          <a:ln>
            <a:noFill/>
          </a:ln>
        </p:spPr>
      </p:pic>
      <p:pic>
        <p:nvPicPr>
          <p:cNvPr id="3" name="Picture 2">
            <a:extLst>
              <a:ext uri="{FF2B5EF4-FFF2-40B4-BE49-F238E27FC236}">
                <a16:creationId xmlns:a16="http://schemas.microsoft.com/office/drawing/2014/main" xmlns="" id="{187AB364-4142-6CDD-9A32-EFE2C8B6A516}"/>
              </a:ext>
            </a:extLst>
          </p:cNvPr>
          <p:cNvPicPr>
            <a:picLocks noChangeAspect="1"/>
          </p:cNvPicPr>
          <p:nvPr/>
        </p:nvPicPr>
        <p:blipFill>
          <a:blip r:embed="rId4"/>
          <a:stretch>
            <a:fillRect/>
          </a:stretch>
        </p:blipFill>
        <p:spPr>
          <a:xfrm>
            <a:off x="4564379" y="2541267"/>
            <a:ext cx="15241" cy="60965"/>
          </a:xfrm>
          <a:prstGeom prst="rect">
            <a:avLst/>
          </a:prstGeom>
        </p:spPr>
      </p:pic>
      <p:pic>
        <p:nvPicPr>
          <p:cNvPr id="7" name="Picture 6">
            <a:extLst>
              <a:ext uri="{FF2B5EF4-FFF2-40B4-BE49-F238E27FC236}">
                <a16:creationId xmlns:a16="http://schemas.microsoft.com/office/drawing/2014/main" xmlns="" id="{FC377D02-849B-BE10-7FAB-A7A7D62BF700}"/>
              </a:ext>
            </a:extLst>
          </p:cNvPr>
          <p:cNvPicPr>
            <a:picLocks noChangeAspect="1"/>
          </p:cNvPicPr>
          <p:nvPr/>
        </p:nvPicPr>
        <p:blipFill>
          <a:blip r:embed="rId5"/>
          <a:stretch>
            <a:fillRect/>
          </a:stretch>
        </p:blipFill>
        <p:spPr>
          <a:xfrm>
            <a:off x="4742094" y="890049"/>
            <a:ext cx="3734039" cy="2135080"/>
          </a:xfrm>
          <a:prstGeom prst="rect">
            <a:avLst/>
          </a:prstGeom>
        </p:spPr>
      </p:pic>
      <p:sp>
        <p:nvSpPr>
          <p:cNvPr id="2" name="TextBox 1">
            <a:extLst>
              <a:ext uri="{FF2B5EF4-FFF2-40B4-BE49-F238E27FC236}">
                <a16:creationId xmlns:a16="http://schemas.microsoft.com/office/drawing/2014/main" xmlns="" id="{AC53C413-E2D3-ED52-128D-9FADAD43CE88}"/>
              </a:ext>
            </a:extLst>
          </p:cNvPr>
          <p:cNvSpPr txBox="1"/>
          <p:nvPr/>
        </p:nvSpPr>
        <p:spPr>
          <a:xfrm>
            <a:off x="149013" y="169333"/>
            <a:ext cx="7884160" cy="307777"/>
          </a:xfrm>
          <a:prstGeom prst="rect">
            <a:avLst/>
          </a:prstGeom>
          <a:noFill/>
        </p:spPr>
        <p:txBody>
          <a:bodyPr wrap="square" rtlCol="0">
            <a:spAutoFit/>
          </a:bodyPr>
          <a:lstStyle/>
          <a:p>
            <a:r>
              <a:rPr lang="en-IN" b="1" u="sng" dirty="0">
                <a:solidFill>
                  <a:schemeClr val="bg1"/>
                </a:solidFill>
                <a:latin typeface="Calibri" panose="020F0502020204030204" pitchFamily="34" charset="0"/>
                <a:cs typeface="Calibri" panose="020F0502020204030204" pitchFamily="34" charset="0"/>
              </a:rPr>
              <a:t>ANALYSIS RESULTS:</a:t>
            </a:r>
          </a:p>
        </p:txBody>
      </p:sp>
      <p:sp>
        <p:nvSpPr>
          <p:cNvPr id="4" name="TextBox 3">
            <a:extLst>
              <a:ext uri="{FF2B5EF4-FFF2-40B4-BE49-F238E27FC236}">
                <a16:creationId xmlns:a16="http://schemas.microsoft.com/office/drawing/2014/main" xmlns="" id="{FF10CA15-739A-E7A7-F252-391346567DAE}"/>
              </a:ext>
            </a:extLst>
          </p:cNvPr>
          <p:cNvSpPr txBox="1"/>
          <p:nvPr/>
        </p:nvSpPr>
        <p:spPr>
          <a:xfrm>
            <a:off x="203200" y="428383"/>
            <a:ext cx="7884160" cy="307777"/>
          </a:xfrm>
          <a:prstGeom prst="rect">
            <a:avLst/>
          </a:prstGeom>
          <a:noFill/>
        </p:spPr>
        <p:txBody>
          <a:bodyPr wrap="square" rtlCol="0">
            <a:spAutoFit/>
          </a:bodyPr>
          <a:lstStyle/>
          <a:p>
            <a:r>
              <a:rPr lang="en-IN" b="1" u="sng" dirty="0">
                <a:solidFill>
                  <a:schemeClr val="bg1"/>
                </a:solidFill>
                <a:latin typeface="Calibri" panose="020F0502020204030204" pitchFamily="34" charset="0"/>
                <a:cs typeface="Calibri" panose="020F0502020204030204" pitchFamily="34" charset="0"/>
              </a:rPr>
              <a:t>Analysis on Company variable</a:t>
            </a:r>
          </a:p>
        </p:txBody>
      </p:sp>
      <p:pic>
        <p:nvPicPr>
          <p:cNvPr id="10" name="Picture 9">
            <a:extLst>
              <a:ext uri="{FF2B5EF4-FFF2-40B4-BE49-F238E27FC236}">
                <a16:creationId xmlns:a16="http://schemas.microsoft.com/office/drawing/2014/main" xmlns="" id="{8474CB8C-C6B9-2228-111D-2A073019EAC7}"/>
              </a:ext>
            </a:extLst>
          </p:cNvPr>
          <p:cNvPicPr>
            <a:picLocks noChangeAspect="1"/>
          </p:cNvPicPr>
          <p:nvPr/>
        </p:nvPicPr>
        <p:blipFill>
          <a:blip r:embed="rId6"/>
          <a:stretch>
            <a:fillRect/>
          </a:stretch>
        </p:blipFill>
        <p:spPr>
          <a:xfrm>
            <a:off x="469817" y="875072"/>
            <a:ext cx="3659876" cy="2150057"/>
          </a:xfrm>
          <a:prstGeom prst="rect">
            <a:avLst/>
          </a:prstGeom>
        </p:spPr>
      </p:pic>
      <p:sp>
        <p:nvSpPr>
          <p:cNvPr id="11" name="TextBox 10">
            <a:extLst>
              <a:ext uri="{FF2B5EF4-FFF2-40B4-BE49-F238E27FC236}">
                <a16:creationId xmlns:a16="http://schemas.microsoft.com/office/drawing/2014/main" xmlns="" id="{37B635BA-D156-3FF6-7CD9-C9A964F91A58}"/>
              </a:ext>
            </a:extLst>
          </p:cNvPr>
          <p:cNvSpPr txBox="1"/>
          <p:nvPr/>
        </p:nvSpPr>
        <p:spPr>
          <a:xfrm>
            <a:off x="469817" y="3298613"/>
            <a:ext cx="3693875" cy="1077218"/>
          </a:xfrm>
          <a:prstGeom prst="rect">
            <a:avLst/>
          </a:prstGeom>
          <a:noFill/>
        </p:spPr>
        <p:txBody>
          <a:bodyPr wrap="square" rtlCol="0">
            <a:spAutoFit/>
          </a:bodyPr>
          <a:lstStyle/>
          <a:p>
            <a:r>
              <a:rPr lang="en-US" sz="1200" u="sng" dirty="0">
                <a:solidFill>
                  <a:schemeClr val="bg1"/>
                </a:solidFill>
                <a:latin typeface="Calibri" panose="020F0502020204030204" pitchFamily="34" charset="0"/>
                <a:cs typeface="Calibri" panose="020F0502020204030204" pitchFamily="34" charset="0"/>
              </a:rPr>
              <a:t>Key takeaways</a:t>
            </a:r>
            <a:r>
              <a:rPr lang="en-US" u="sng" dirty="0">
                <a:solidFill>
                  <a:schemeClr val="bg1"/>
                </a:solidFill>
                <a:latin typeface="Calibri" panose="020F0502020204030204" pitchFamily="34" charset="0"/>
                <a:cs typeface="Calibri" panose="020F0502020204030204" pitchFamily="34" charset="0"/>
              </a:rPr>
              <a:t>:</a:t>
            </a:r>
          </a:p>
          <a:p>
            <a:pPr marL="285750" indent="-2857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About 22% of the laptops in the given data are from each of the companies like Dell, Lenovo and HP.</a:t>
            </a:r>
          </a:p>
          <a:p>
            <a:pPr marL="285750" indent="-2857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 There are very few number of laptops from the companies like Xioami, Google, LG etc</a:t>
            </a:r>
            <a:r>
              <a:rPr lang="en-US" dirty="0">
                <a:solidFill>
                  <a:schemeClr val="bg1"/>
                </a:solidFill>
                <a:latin typeface="Calibri" panose="020F0502020204030204" pitchFamily="34" charset="0"/>
                <a:cs typeface="Calibri" panose="020F0502020204030204" pitchFamily="34" charset="0"/>
              </a:rPr>
              <a:t>.</a:t>
            </a:r>
          </a:p>
        </p:txBody>
      </p:sp>
      <p:sp>
        <p:nvSpPr>
          <p:cNvPr id="15" name="TextBox 14">
            <a:extLst>
              <a:ext uri="{FF2B5EF4-FFF2-40B4-BE49-F238E27FC236}">
                <a16:creationId xmlns:a16="http://schemas.microsoft.com/office/drawing/2014/main" xmlns="" id="{BFEFDA4A-52B1-04E1-0AC8-7BEE5AE1BBD1}"/>
              </a:ext>
            </a:extLst>
          </p:cNvPr>
          <p:cNvSpPr txBox="1"/>
          <p:nvPr/>
        </p:nvSpPr>
        <p:spPr>
          <a:xfrm>
            <a:off x="4690600" y="3406334"/>
            <a:ext cx="3785533" cy="1015663"/>
          </a:xfrm>
          <a:prstGeom prst="rect">
            <a:avLst/>
          </a:prstGeom>
          <a:noFill/>
        </p:spPr>
        <p:txBody>
          <a:bodyPr wrap="square" rtlCol="0">
            <a:spAutoFit/>
          </a:bodyPr>
          <a:lstStyle/>
          <a:p>
            <a:r>
              <a:rPr lang="en-US" sz="1200" u="sng" dirty="0">
                <a:solidFill>
                  <a:schemeClr val="bg1"/>
                </a:solidFill>
                <a:latin typeface="Calibri" panose="020F0502020204030204" pitchFamily="34" charset="0"/>
                <a:cs typeface="Calibri" panose="020F0502020204030204" pitchFamily="34" charset="0"/>
              </a:rPr>
              <a:t>Key takeaways:</a:t>
            </a:r>
          </a:p>
          <a:p>
            <a:pPr marL="285750" indent="-2857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Razer and LG are the high priced company laptops in the given data.</a:t>
            </a:r>
          </a:p>
          <a:p>
            <a:pPr marL="285750" indent="-2857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Vero, Mediacom and </a:t>
            </a:r>
            <a:r>
              <a:rPr lang="en-US" sz="1200" dirty="0" err="1">
                <a:solidFill>
                  <a:schemeClr val="bg1"/>
                </a:solidFill>
                <a:latin typeface="Calibri" panose="020F0502020204030204" pitchFamily="34" charset="0"/>
                <a:cs typeface="Calibri" panose="020F0502020204030204" pitchFamily="34" charset="0"/>
              </a:rPr>
              <a:t>Chuwi</a:t>
            </a:r>
            <a:r>
              <a:rPr lang="en-US" sz="1200" dirty="0">
                <a:solidFill>
                  <a:schemeClr val="bg1"/>
                </a:solidFill>
                <a:latin typeface="Calibri" panose="020F0502020204030204" pitchFamily="34" charset="0"/>
                <a:cs typeface="Calibri" panose="020F0502020204030204" pitchFamily="34" charset="0"/>
              </a:rPr>
              <a:t> are the least priced laptops in the given data. </a:t>
            </a:r>
            <a:endParaRPr lang="en-IN" sz="1200" dirty="0">
              <a:solidFill>
                <a:schemeClr val="bg1"/>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xmlns="" id="{50582217-9815-397D-EB24-1262E60C40C5}"/>
              </a:ext>
            </a:extLst>
          </p:cNvPr>
          <p:cNvSpPr txBox="1"/>
          <p:nvPr/>
        </p:nvSpPr>
        <p:spPr>
          <a:xfrm>
            <a:off x="469817" y="3298613"/>
            <a:ext cx="3693875" cy="1123384"/>
          </a:xfrm>
          <a:prstGeom prst="rect">
            <a:avLst/>
          </a:prstGeom>
          <a:noFill/>
          <a:ln>
            <a:solidFill>
              <a:schemeClr val="bg1"/>
            </a:solidFill>
          </a:ln>
        </p:spPr>
        <p:txBody>
          <a:bodyPr wrap="square" rtlCol="0">
            <a:spAutoFit/>
          </a:bodyPr>
          <a:lstStyle/>
          <a:p>
            <a:endParaRPr lang="en-IN" dirty="0"/>
          </a:p>
        </p:txBody>
      </p:sp>
      <p:sp>
        <p:nvSpPr>
          <p:cNvPr id="13" name="TextBox 12">
            <a:extLst>
              <a:ext uri="{FF2B5EF4-FFF2-40B4-BE49-F238E27FC236}">
                <a16:creationId xmlns:a16="http://schemas.microsoft.com/office/drawing/2014/main" xmlns="" id="{AEE9CFC4-BC7A-B17E-2657-B636C461D1EF}"/>
              </a:ext>
            </a:extLst>
          </p:cNvPr>
          <p:cNvSpPr txBox="1"/>
          <p:nvPr/>
        </p:nvSpPr>
        <p:spPr>
          <a:xfrm>
            <a:off x="4564379" y="3298613"/>
            <a:ext cx="4109804" cy="1108726"/>
          </a:xfrm>
          <a:prstGeom prst="rect">
            <a:avLst/>
          </a:prstGeom>
          <a:noFill/>
          <a:ln>
            <a:solidFill>
              <a:schemeClr val="bg1"/>
            </a:solidFill>
          </a:ln>
        </p:spPr>
        <p:txBody>
          <a:bodyPr wrap="square" rtlCol="0">
            <a:spAutoFit/>
          </a:bodyPr>
          <a:lstStyle/>
          <a:p>
            <a:endParaRPr lang="en-IN" dirty="0"/>
          </a:p>
        </p:txBody>
      </p:sp>
    </p:spTree>
    <p:extLst>
      <p:ext uri="{BB962C8B-B14F-4D97-AF65-F5344CB8AC3E}">
        <p14:creationId xmlns:p14="http://schemas.microsoft.com/office/powerpoint/2010/main" xmlns="" val="506867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41"/>
          <p:cNvPicPr preferRelativeResize="0"/>
          <p:nvPr/>
        </p:nvPicPr>
        <p:blipFill rotWithShape="1">
          <a:blip r:embed="rId3">
            <a:alphaModFix/>
          </a:blip>
          <a:srcRect/>
          <a:stretch/>
        </p:blipFill>
        <p:spPr>
          <a:xfrm>
            <a:off x="2" y="0"/>
            <a:ext cx="9143998" cy="5143499"/>
          </a:xfrm>
          <a:prstGeom prst="rect">
            <a:avLst/>
          </a:prstGeom>
          <a:noFill/>
          <a:ln>
            <a:noFill/>
          </a:ln>
        </p:spPr>
      </p:pic>
      <p:pic>
        <p:nvPicPr>
          <p:cNvPr id="3" name="Picture 2">
            <a:extLst>
              <a:ext uri="{FF2B5EF4-FFF2-40B4-BE49-F238E27FC236}">
                <a16:creationId xmlns:a16="http://schemas.microsoft.com/office/drawing/2014/main" xmlns="" id="{187AB364-4142-6CDD-9A32-EFE2C8B6A516}"/>
              </a:ext>
            </a:extLst>
          </p:cNvPr>
          <p:cNvPicPr>
            <a:picLocks noChangeAspect="1"/>
          </p:cNvPicPr>
          <p:nvPr/>
        </p:nvPicPr>
        <p:blipFill>
          <a:blip r:embed="rId4"/>
          <a:stretch>
            <a:fillRect/>
          </a:stretch>
        </p:blipFill>
        <p:spPr>
          <a:xfrm>
            <a:off x="4564379" y="2541267"/>
            <a:ext cx="15241" cy="60965"/>
          </a:xfrm>
          <a:prstGeom prst="rect">
            <a:avLst/>
          </a:prstGeom>
        </p:spPr>
      </p:pic>
      <p:pic>
        <p:nvPicPr>
          <p:cNvPr id="15" name="Picture 14">
            <a:extLst>
              <a:ext uri="{FF2B5EF4-FFF2-40B4-BE49-F238E27FC236}">
                <a16:creationId xmlns:a16="http://schemas.microsoft.com/office/drawing/2014/main" xmlns="" id="{7788BAAD-AC61-8746-D4B3-37E4ECD7EC80}"/>
              </a:ext>
            </a:extLst>
          </p:cNvPr>
          <p:cNvPicPr>
            <a:picLocks noChangeAspect="1"/>
          </p:cNvPicPr>
          <p:nvPr/>
        </p:nvPicPr>
        <p:blipFill>
          <a:blip r:embed="rId5"/>
          <a:stretch>
            <a:fillRect/>
          </a:stretch>
        </p:blipFill>
        <p:spPr>
          <a:xfrm>
            <a:off x="5076980" y="731206"/>
            <a:ext cx="2864358" cy="2438114"/>
          </a:xfrm>
          <a:prstGeom prst="rect">
            <a:avLst/>
          </a:prstGeom>
        </p:spPr>
      </p:pic>
      <p:sp>
        <p:nvSpPr>
          <p:cNvPr id="2" name="TextBox 1">
            <a:extLst>
              <a:ext uri="{FF2B5EF4-FFF2-40B4-BE49-F238E27FC236}">
                <a16:creationId xmlns:a16="http://schemas.microsoft.com/office/drawing/2014/main" xmlns="" id="{6EC55413-768F-8AE3-3E24-0F5BBCB01190}"/>
              </a:ext>
            </a:extLst>
          </p:cNvPr>
          <p:cNvSpPr txBox="1"/>
          <p:nvPr/>
        </p:nvSpPr>
        <p:spPr>
          <a:xfrm>
            <a:off x="352213" y="230293"/>
            <a:ext cx="6861387" cy="307777"/>
          </a:xfrm>
          <a:prstGeom prst="rect">
            <a:avLst/>
          </a:prstGeom>
          <a:noFill/>
        </p:spPr>
        <p:txBody>
          <a:bodyPr wrap="square" rtlCol="0">
            <a:spAutoFit/>
          </a:bodyPr>
          <a:lstStyle/>
          <a:p>
            <a:r>
              <a:rPr lang="en-US" b="1" u="sng" dirty="0">
                <a:solidFill>
                  <a:schemeClr val="bg1"/>
                </a:solidFill>
                <a:latin typeface="Calibri" panose="020F0502020204030204" pitchFamily="34" charset="0"/>
                <a:cs typeface="Calibri" panose="020F0502020204030204" pitchFamily="34" charset="0"/>
              </a:rPr>
              <a:t>Analysis on Typename variable</a:t>
            </a:r>
            <a:endParaRPr lang="en-IN" b="1" u="sng" dirty="0">
              <a:solidFill>
                <a:schemeClr val="bg1"/>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xmlns="" id="{A7977175-1878-72A2-5A69-3C76C4CC1889}"/>
              </a:ext>
            </a:extLst>
          </p:cNvPr>
          <p:cNvSpPr txBox="1"/>
          <p:nvPr/>
        </p:nvSpPr>
        <p:spPr>
          <a:xfrm>
            <a:off x="508000" y="3454400"/>
            <a:ext cx="3501813" cy="1231106"/>
          </a:xfrm>
          <a:prstGeom prst="rect">
            <a:avLst/>
          </a:prstGeom>
          <a:noFill/>
        </p:spPr>
        <p:txBody>
          <a:bodyPr wrap="square" rtlCol="0">
            <a:spAutoFit/>
          </a:bodyPr>
          <a:lstStyle/>
          <a:p>
            <a:r>
              <a:rPr lang="en-US" sz="1200" u="sng" dirty="0">
                <a:solidFill>
                  <a:schemeClr val="bg1"/>
                </a:solidFill>
                <a:latin typeface="Calibri" panose="020F0502020204030204" pitchFamily="34" charset="0"/>
                <a:cs typeface="Calibri" panose="020F0502020204030204" pitchFamily="34" charset="0"/>
              </a:rPr>
              <a:t>Key takeaways:</a:t>
            </a:r>
          </a:p>
          <a:p>
            <a:pPr marL="285750" indent="-2857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About 55% of the laptops in the given data are of Notebook type.</a:t>
            </a:r>
          </a:p>
          <a:p>
            <a:pPr marL="285750" indent="-2857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Netbook and Workstation type laptops are least in number in the given data.</a:t>
            </a:r>
          </a:p>
          <a:p>
            <a:pPr marL="285750" indent="-285750">
              <a:buFont typeface="Wingdings" panose="05000000000000000000" pitchFamily="2" charset="2"/>
              <a:buChar char="Ø"/>
            </a:pPr>
            <a:endParaRPr lang="en-IN" dirty="0">
              <a:solidFill>
                <a:schemeClr val="bg1"/>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xmlns="" id="{DF9655CB-8B76-10CD-DC38-8E5D20559FF6}"/>
              </a:ext>
            </a:extLst>
          </p:cNvPr>
          <p:cNvSpPr txBox="1"/>
          <p:nvPr/>
        </p:nvSpPr>
        <p:spPr>
          <a:xfrm>
            <a:off x="5061739" y="3454400"/>
            <a:ext cx="3391381" cy="1231106"/>
          </a:xfrm>
          <a:prstGeom prst="rect">
            <a:avLst/>
          </a:prstGeom>
          <a:noFill/>
        </p:spPr>
        <p:txBody>
          <a:bodyPr wrap="square" rtlCol="0">
            <a:spAutoFit/>
          </a:bodyPr>
          <a:lstStyle/>
          <a:p>
            <a:r>
              <a:rPr lang="en-US" sz="1200" u="sng" dirty="0">
                <a:solidFill>
                  <a:schemeClr val="bg1"/>
                </a:solidFill>
                <a:latin typeface="Calibri" panose="020F0502020204030204" pitchFamily="34" charset="0"/>
                <a:cs typeface="Calibri" panose="020F0502020204030204" pitchFamily="34" charset="0"/>
              </a:rPr>
              <a:t>Key takeaways</a:t>
            </a:r>
            <a:r>
              <a:rPr lang="en-US" sz="1200" dirty="0">
                <a:solidFill>
                  <a:schemeClr val="bg1"/>
                </a:solidFill>
                <a:latin typeface="Calibri" panose="020F0502020204030204" pitchFamily="34" charset="0"/>
                <a:cs typeface="Calibri" panose="020F0502020204030204" pitchFamily="34" charset="0"/>
              </a:rPr>
              <a:t>:</a:t>
            </a:r>
          </a:p>
          <a:p>
            <a:pPr marL="285750" indent="-2857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Workstation, Gaming and Ultrabook type laptops are of higher price.</a:t>
            </a:r>
          </a:p>
          <a:p>
            <a:pPr marL="285750" indent="-2857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Netbook and Notebook type laptops are of lower price.</a:t>
            </a:r>
          </a:p>
          <a:p>
            <a:endParaRPr lang="en-IN" dirty="0">
              <a:solidFill>
                <a:schemeClr val="bg1"/>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xmlns="" id="{85177E98-C8C9-14C2-6656-BFCC7E6137B8}"/>
              </a:ext>
            </a:extLst>
          </p:cNvPr>
          <p:cNvPicPr>
            <a:picLocks noChangeAspect="1"/>
          </p:cNvPicPr>
          <p:nvPr/>
        </p:nvPicPr>
        <p:blipFill>
          <a:blip r:embed="rId6"/>
          <a:stretch>
            <a:fillRect/>
          </a:stretch>
        </p:blipFill>
        <p:spPr>
          <a:xfrm>
            <a:off x="826726" y="658970"/>
            <a:ext cx="2924005" cy="2554574"/>
          </a:xfrm>
          <a:prstGeom prst="rect">
            <a:avLst/>
          </a:prstGeom>
        </p:spPr>
      </p:pic>
      <p:sp>
        <p:nvSpPr>
          <p:cNvPr id="8" name="TextBox 7">
            <a:extLst>
              <a:ext uri="{FF2B5EF4-FFF2-40B4-BE49-F238E27FC236}">
                <a16:creationId xmlns:a16="http://schemas.microsoft.com/office/drawing/2014/main" xmlns="" id="{504DF8B7-8D26-56D7-5205-B4B41526F383}"/>
              </a:ext>
            </a:extLst>
          </p:cNvPr>
          <p:cNvSpPr txBox="1"/>
          <p:nvPr/>
        </p:nvSpPr>
        <p:spPr>
          <a:xfrm>
            <a:off x="508000" y="3454400"/>
            <a:ext cx="3501813" cy="1124373"/>
          </a:xfrm>
          <a:prstGeom prst="rect">
            <a:avLst/>
          </a:prstGeom>
          <a:noFill/>
          <a:ln>
            <a:solidFill>
              <a:schemeClr val="bg1"/>
            </a:solidFill>
          </a:ln>
        </p:spPr>
        <p:txBody>
          <a:bodyPr wrap="square" rtlCol="0">
            <a:spAutoFit/>
          </a:bodyPr>
          <a:lstStyle/>
          <a:p>
            <a:endParaRPr lang="en-IN" dirty="0"/>
          </a:p>
        </p:txBody>
      </p:sp>
      <p:sp>
        <p:nvSpPr>
          <p:cNvPr id="9" name="TextBox 8">
            <a:extLst>
              <a:ext uri="{FF2B5EF4-FFF2-40B4-BE49-F238E27FC236}">
                <a16:creationId xmlns:a16="http://schemas.microsoft.com/office/drawing/2014/main" xmlns="" id="{C91F1F6A-909E-52FC-D7E9-7956200EEDFF}"/>
              </a:ext>
            </a:extLst>
          </p:cNvPr>
          <p:cNvSpPr txBox="1"/>
          <p:nvPr/>
        </p:nvSpPr>
        <p:spPr>
          <a:xfrm>
            <a:off x="4815840" y="3454400"/>
            <a:ext cx="3501813" cy="1056640"/>
          </a:xfrm>
          <a:prstGeom prst="rect">
            <a:avLst/>
          </a:prstGeom>
          <a:noFill/>
          <a:ln>
            <a:solidFill>
              <a:schemeClr val="bg1"/>
            </a:solidFill>
          </a:ln>
        </p:spPr>
        <p:txBody>
          <a:bodyPr wrap="square" rtlCol="0">
            <a:spAutoFit/>
          </a:bodyPr>
          <a:lstStyle/>
          <a:p>
            <a:endParaRPr lang="en-IN" dirty="0"/>
          </a:p>
        </p:txBody>
      </p:sp>
    </p:spTree>
    <p:extLst>
      <p:ext uri="{BB962C8B-B14F-4D97-AF65-F5344CB8AC3E}">
        <p14:creationId xmlns:p14="http://schemas.microsoft.com/office/powerpoint/2010/main" xmlns="" val="3086132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41"/>
          <p:cNvPicPr preferRelativeResize="0"/>
          <p:nvPr/>
        </p:nvPicPr>
        <p:blipFill rotWithShape="1">
          <a:blip r:embed="rId3">
            <a:alphaModFix/>
          </a:blip>
          <a:srcRect/>
          <a:stretch/>
        </p:blipFill>
        <p:spPr>
          <a:xfrm>
            <a:off x="2" y="1"/>
            <a:ext cx="9143998" cy="5143499"/>
          </a:xfrm>
          <a:prstGeom prst="rect">
            <a:avLst/>
          </a:prstGeom>
          <a:noFill/>
          <a:ln>
            <a:noFill/>
          </a:ln>
        </p:spPr>
      </p:pic>
      <p:pic>
        <p:nvPicPr>
          <p:cNvPr id="10" name="Picture 9">
            <a:extLst>
              <a:ext uri="{FF2B5EF4-FFF2-40B4-BE49-F238E27FC236}">
                <a16:creationId xmlns:a16="http://schemas.microsoft.com/office/drawing/2014/main" xmlns="" id="{3788DD7F-2922-BBD5-7256-BE260AE90C7E}"/>
              </a:ext>
            </a:extLst>
          </p:cNvPr>
          <p:cNvPicPr>
            <a:picLocks noChangeAspect="1"/>
          </p:cNvPicPr>
          <p:nvPr/>
        </p:nvPicPr>
        <p:blipFill>
          <a:blip r:embed="rId4"/>
          <a:stretch>
            <a:fillRect/>
          </a:stretch>
        </p:blipFill>
        <p:spPr>
          <a:xfrm>
            <a:off x="565914" y="758008"/>
            <a:ext cx="3227152" cy="2229357"/>
          </a:xfrm>
          <a:prstGeom prst="rect">
            <a:avLst/>
          </a:prstGeom>
        </p:spPr>
      </p:pic>
      <p:pic>
        <p:nvPicPr>
          <p:cNvPr id="12" name="Picture 11">
            <a:extLst>
              <a:ext uri="{FF2B5EF4-FFF2-40B4-BE49-F238E27FC236}">
                <a16:creationId xmlns:a16="http://schemas.microsoft.com/office/drawing/2014/main" xmlns="" id="{BBBDB239-1F04-0CF3-2C7B-616BE0BA062E}"/>
              </a:ext>
            </a:extLst>
          </p:cNvPr>
          <p:cNvPicPr>
            <a:picLocks noChangeAspect="1"/>
          </p:cNvPicPr>
          <p:nvPr/>
        </p:nvPicPr>
        <p:blipFill>
          <a:blip r:embed="rId5"/>
          <a:stretch>
            <a:fillRect/>
          </a:stretch>
        </p:blipFill>
        <p:spPr>
          <a:xfrm>
            <a:off x="5005835" y="793116"/>
            <a:ext cx="3227152" cy="2194249"/>
          </a:xfrm>
          <a:prstGeom prst="rect">
            <a:avLst/>
          </a:prstGeom>
        </p:spPr>
      </p:pic>
      <p:sp>
        <p:nvSpPr>
          <p:cNvPr id="3" name="TextBox 2">
            <a:extLst>
              <a:ext uri="{FF2B5EF4-FFF2-40B4-BE49-F238E27FC236}">
                <a16:creationId xmlns:a16="http://schemas.microsoft.com/office/drawing/2014/main" xmlns="" id="{7D6B0599-E033-6383-02FB-8E60DF79D501}"/>
              </a:ext>
            </a:extLst>
          </p:cNvPr>
          <p:cNvSpPr txBox="1"/>
          <p:nvPr/>
        </p:nvSpPr>
        <p:spPr>
          <a:xfrm>
            <a:off x="250613" y="198414"/>
            <a:ext cx="8209280" cy="307777"/>
          </a:xfrm>
          <a:prstGeom prst="rect">
            <a:avLst/>
          </a:prstGeom>
          <a:noFill/>
        </p:spPr>
        <p:txBody>
          <a:bodyPr wrap="square" rtlCol="0">
            <a:spAutoFit/>
          </a:bodyPr>
          <a:lstStyle/>
          <a:p>
            <a:r>
              <a:rPr lang="en-US" b="1" u="sng" dirty="0">
                <a:solidFill>
                  <a:schemeClr val="bg1"/>
                </a:solidFill>
                <a:latin typeface="Calibri" panose="020F0502020204030204" pitchFamily="34" charset="0"/>
                <a:cs typeface="Calibri" panose="020F0502020204030204" pitchFamily="34" charset="0"/>
              </a:rPr>
              <a:t>Analysis on SSD variable</a:t>
            </a:r>
            <a:endParaRPr lang="en-IN" b="1" u="sng" dirty="0">
              <a:solidFill>
                <a:schemeClr val="bg1"/>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xmlns="" id="{CF659D8E-44B3-EEF3-A79C-371760D10EB7}"/>
              </a:ext>
            </a:extLst>
          </p:cNvPr>
          <p:cNvSpPr txBox="1"/>
          <p:nvPr/>
        </p:nvSpPr>
        <p:spPr>
          <a:xfrm>
            <a:off x="311573" y="3352800"/>
            <a:ext cx="3596640" cy="1200329"/>
          </a:xfrm>
          <a:prstGeom prst="rect">
            <a:avLst/>
          </a:prstGeom>
          <a:noFill/>
        </p:spPr>
        <p:txBody>
          <a:bodyPr wrap="square" rtlCol="0">
            <a:spAutoFit/>
          </a:bodyPr>
          <a:lstStyle/>
          <a:p>
            <a:r>
              <a:rPr lang="en-US" sz="1200" u="sng" dirty="0">
                <a:solidFill>
                  <a:schemeClr val="bg1"/>
                </a:solidFill>
                <a:latin typeface="Calibri" panose="020F0502020204030204" pitchFamily="34" charset="0"/>
                <a:cs typeface="Calibri" panose="020F0502020204030204" pitchFamily="34" charset="0"/>
              </a:rPr>
              <a:t>Key takeaways</a:t>
            </a:r>
            <a:r>
              <a:rPr lang="en-US" sz="1200" dirty="0">
                <a:solidFill>
                  <a:schemeClr val="bg1"/>
                </a:solidFill>
                <a:latin typeface="Calibri" panose="020F0502020204030204" pitchFamily="34" charset="0"/>
                <a:cs typeface="Calibri" panose="020F0502020204030204" pitchFamily="34" charset="0"/>
              </a:rPr>
              <a:t>:</a:t>
            </a:r>
          </a:p>
          <a:p>
            <a:pPr marL="285750" indent="-2857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About 38% of the laptops  did not have SSD memory.</a:t>
            </a:r>
          </a:p>
          <a:p>
            <a:pPr marL="285750" indent="-2857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About 35% of the laptops have 256GB  SSD memory.</a:t>
            </a:r>
          </a:p>
          <a:p>
            <a:pPr marL="285750" indent="-285750">
              <a:buFont typeface="Wingdings" panose="05000000000000000000" pitchFamily="2" charset="2"/>
              <a:buChar char="Ø"/>
            </a:pPr>
            <a:endParaRPr lang="en-IN" sz="1200" dirty="0">
              <a:solidFill>
                <a:schemeClr val="bg1"/>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xmlns="" id="{8B2DBE16-EA47-E37D-DBD0-DFFDD7600C6F}"/>
              </a:ext>
            </a:extLst>
          </p:cNvPr>
          <p:cNvSpPr txBox="1"/>
          <p:nvPr/>
        </p:nvSpPr>
        <p:spPr>
          <a:xfrm>
            <a:off x="4572000" y="3820160"/>
            <a:ext cx="1923627" cy="276999"/>
          </a:xfrm>
          <a:prstGeom prst="rect">
            <a:avLst/>
          </a:prstGeom>
          <a:noFill/>
        </p:spPr>
        <p:txBody>
          <a:bodyPr wrap="square" rtlCol="0">
            <a:spAutoFit/>
          </a:bodyPr>
          <a:lstStyle/>
          <a:p>
            <a:endParaRPr lang="en-IN" sz="1200" dirty="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xmlns="" id="{31D6C1D2-8BFA-28F2-1864-AA4DB4A66934}"/>
              </a:ext>
            </a:extLst>
          </p:cNvPr>
          <p:cNvSpPr txBox="1"/>
          <p:nvPr/>
        </p:nvSpPr>
        <p:spPr>
          <a:xfrm>
            <a:off x="4758267" y="3352799"/>
            <a:ext cx="3474720" cy="1200329"/>
          </a:xfrm>
          <a:prstGeom prst="rect">
            <a:avLst/>
          </a:prstGeom>
          <a:noFill/>
        </p:spPr>
        <p:txBody>
          <a:bodyPr wrap="square" rtlCol="0">
            <a:spAutoFit/>
          </a:bodyPr>
          <a:lstStyle/>
          <a:p>
            <a:pPr>
              <a:buClr>
                <a:schemeClr val="bg1"/>
              </a:buClr>
            </a:pPr>
            <a:r>
              <a:rPr lang="en-US" sz="1200" u="sng" dirty="0">
                <a:solidFill>
                  <a:schemeClr val="bg1"/>
                </a:solidFill>
                <a:latin typeface="Calibri" panose="020F0502020204030204" pitchFamily="34" charset="0"/>
                <a:cs typeface="Calibri" panose="020F0502020204030204" pitchFamily="34" charset="0"/>
              </a:rPr>
              <a:t>Key takeaways</a:t>
            </a:r>
            <a:r>
              <a:rPr lang="en-US" sz="1200" dirty="0">
                <a:solidFill>
                  <a:schemeClr val="bg1"/>
                </a:solidFill>
                <a:latin typeface="Calibri" panose="020F0502020204030204" pitchFamily="34" charset="0"/>
                <a:cs typeface="Calibri" panose="020F0502020204030204" pitchFamily="34" charset="0"/>
              </a:rPr>
              <a:t>:</a:t>
            </a:r>
          </a:p>
          <a:p>
            <a:pPr marL="285750" indent="-2857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Laptops with 1TB or 240GB SSD storage are the high priced laptops in the given data.</a:t>
            </a:r>
          </a:p>
          <a:p>
            <a:pPr marL="285750" indent="-2857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Laptops with 16GB, 32GB or 64GB SSD storage are the least priced laptops in the given data.</a:t>
            </a:r>
          </a:p>
          <a:p>
            <a:pPr algn="just"/>
            <a:r>
              <a:rPr lang="en-US" sz="1200" dirty="0">
                <a:solidFill>
                  <a:schemeClr val="bg1"/>
                </a:solidFill>
                <a:latin typeface="Calibri" panose="020F0502020204030204" pitchFamily="34" charset="0"/>
                <a:cs typeface="Calibri" panose="020F0502020204030204" pitchFamily="34" charset="0"/>
              </a:rPr>
              <a:t> </a:t>
            </a:r>
            <a:endParaRPr lang="en-IN" sz="1200" dirty="0">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xmlns="" id="{E25885CF-60A3-EAFA-6FFE-A5BB981FA866}"/>
              </a:ext>
            </a:extLst>
          </p:cNvPr>
          <p:cNvSpPr txBox="1"/>
          <p:nvPr/>
        </p:nvSpPr>
        <p:spPr>
          <a:xfrm>
            <a:off x="250613" y="3352799"/>
            <a:ext cx="3607144" cy="1131148"/>
          </a:xfrm>
          <a:prstGeom prst="rect">
            <a:avLst/>
          </a:prstGeom>
          <a:noFill/>
          <a:ln>
            <a:solidFill>
              <a:schemeClr val="bg1"/>
            </a:solidFill>
          </a:ln>
        </p:spPr>
        <p:txBody>
          <a:bodyPr wrap="square" rtlCol="0">
            <a:spAutoFit/>
          </a:bodyPr>
          <a:lstStyle/>
          <a:p>
            <a:endParaRPr lang="en-IN" dirty="0"/>
          </a:p>
        </p:txBody>
      </p:sp>
      <p:sp>
        <p:nvSpPr>
          <p:cNvPr id="8" name="TextBox 7">
            <a:extLst>
              <a:ext uri="{FF2B5EF4-FFF2-40B4-BE49-F238E27FC236}">
                <a16:creationId xmlns:a16="http://schemas.microsoft.com/office/drawing/2014/main" xmlns="" id="{6E505E4B-A42B-C953-C1AC-3C9B7C84CBA5}"/>
              </a:ext>
            </a:extLst>
          </p:cNvPr>
          <p:cNvSpPr txBox="1"/>
          <p:nvPr/>
        </p:nvSpPr>
        <p:spPr>
          <a:xfrm>
            <a:off x="4707811" y="3352798"/>
            <a:ext cx="3752082" cy="1131148"/>
          </a:xfrm>
          <a:prstGeom prst="rect">
            <a:avLst/>
          </a:prstGeom>
          <a:noFill/>
          <a:ln>
            <a:solidFill>
              <a:schemeClr val="bg1"/>
            </a:solidFill>
          </a:ln>
        </p:spPr>
        <p:txBody>
          <a:bodyPr wrap="square" rtlCol="0">
            <a:spAutoFit/>
          </a:bodyPr>
          <a:lstStyle/>
          <a:p>
            <a:endParaRPr lang="en-IN" dirty="0"/>
          </a:p>
        </p:txBody>
      </p:sp>
    </p:spTree>
    <p:extLst>
      <p:ext uri="{BB962C8B-B14F-4D97-AF65-F5344CB8AC3E}">
        <p14:creationId xmlns:p14="http://schemas.microsoft.com/office/powerpoint/2010/main" xmlns="" val="4121402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41"/>
          <p:cNvPicPr preferRelativeResize="0"/>
          <p:nvPr/>
        </p:nvPicPr>
        <p:blipFill rotWithShape="1">
          <a:blip r:embed="rId3">
            <a:alphaModFix/>
          </a:blip>
          <a:srcRect/>
          <a:stretch/>
        </p:blipFill>
        <p:spPr>
          <a:xfrm>
            <a:off x="2" y="0"/>
            <a:ext cx="9143998" cy="5143499"/>
          </a:xfrm>
          <a:prstGeom prst="rect">
            <a:avLst/>
          </a:prstGeom>
          <a:noFill/>
          <a:ln>
            <a:noFill/>
          </a:ln>
        </p:spPr>
      </p:pic>
      <p:pic>
        <p:nvPicPr>
          <p:cNvPr id="5" name="Picture 4">
            <a:extLst>
              <a:ext uri="{FF2B5EF4-FFF2-40B4-BE49-F238E27FC236}">
                <a16:creationId xmlns:a16="http://schemas.microsoft.com/office/drawing/2014/main" xmlns="" id="{88366AF5-9581-9584-FAC4-4619246AA822}"/>
              </a:ext>
            </a:extLst>
          </p:cNvPr>
          <p:cNvPicPr>
            <a:picLocks noChangeAspect="1"/>
          </p:cNvPicPr>
          <p:nvPr/>
        </p:nvPicPr>
        <p:blipFill>
          <a:blip r:embed="rId4"/>
          <a:stretch>
            <a:fillRect/>
          </a:stretch>
        </p:blipFill>
        <p:spPr>
          <a:xfrm>
            <a:off x="4564379" y="2548888"/>
            <a:ext cx="15241" cy="45724"/>
          </a:xfrm>
          <a:prstGeom prst="rect">
            <a:avLst/>
          </a:prstGeom>
        </p:spPr>
      </p:pic>
      <p:pic>
        <p:nvPicPr>
          <p:cNvPr id="7" name="Picture 6">
            <a:extLst>
              <a:ext uri="{FF2B5EF4-FFF2-40B4-BE49-F238E27FC236}">
                <a16:creationId xmlns:a16="http://schemas.microsoft.com/office/drawing/2014/main" xmlns="" id="{AE7EF6C0-6016-95F3-8B7E-D7243433A435}"/>
              </a:ext>
            </a:extLst>
          </p:cNvPr>
          <p:cNvPicPr>
            <a:picLocks noChangeAspect="1"/>
          </p:cNvPicPr>
          <p:nvPr/>
        </p:nvPicPr>
        <p:blipFill>
          <a:blip r:embed="rId5"/>
          <a:stretch>
            <a:fillRect/>
          </a:stretch>
        </p:blipFill>
        <p:spPr>
          <a:xfrm>
            <a:off x="5086090" y="846311"/>
            <a:ext cx="3083943" cy="2066120"/>
          </a:xfrm>
          <a:prstGeom prst="rect">
            <a:avLst/>
          </a:prstGeom>
        </p:spPr>
      </p:pic>
      <p:pic>
        <p:nvPicPr>
          <p:cNvPr id="3" name="Picture 2">
            <a:extLst>
              <a:ext uri="{FF2B5EF4-FFF2-40B4-BE49-F238E27FC236}">
                <a16:creationId xmlns:a16="http://schemas.microsoft.com/office/drawing/2014/main" xmlns="" id="{32EE978C-0BDA-4DF7-065E-903BDCA6AE04}"/>
              </a:ext>
            </a:extLst>
          </p:cNvPr>
          <p:cNvPicPr>
            <a:picLocks noChangeAspect="1"/>
          </p:cNvPicPr>
          <p:nvPr/>
        </p:nvPicPr>
        <p:blipFill>
          <a:blip r:embed="rId6"/>
          <a:stretch>
            <a:fillRect/>
          </a:stretch>
        </p:blipFill>
        <p:spPr>
          <a:xfrm>
            <a:off x="614111" y="876793"/>
            <a:ext cx="3510849" cy="1991870"/>
          </a:xfrm>
          <a:prstGeom prst="rect">
            <a:avLst/>
          </a:prstGeom>
        </p:spPr>
      </p:pic>
      <p:sp>
        <p:nvSpPr>
          <p:cNvPr id="2" name="TextBox 1">
            <a:extLst>
              <a:ext uri="{FF2B5EF4-FFF2-40B4-BE49-F238E27FC236}">
                <a16:creationId xmlns:a16="http://schemas.microsoft.com/office/drawing/2014/main" xmlns="" id="{3B8A8C70-CDAB-D623-CA46-3AD7D67C81F9}"/>
              </a:ext>
            </a:extLst>
          </p:cNvPr>
          <p:cNvSpPr txBox="1"/>
          <p:nvPr/>
        </p:nvSpPr>
        <p:spPr>
          <a:xfrm>
            <a:off x="348827" y="269267"/>
            <a:ext cx="7552266" cy="307777"/>
          </a:xfrm>
          <a:prstGeom prst="rect">
            <a:avLst/>
          </a:prstGeom>
          <a:noFill/>
        </p:spPr>
        <p:txBody>
          <a:bodyPr wrap="square" rtlCol="0">
            <a:spAutoFit/>
          </a:bodyPr>
          <a:lstStyle/>
          <a:p>
            <a:r>
              <a:rPr lang="en-US" b="1" u="sng" dirty="0">
                <a:solidFill>
                  <a:schemeClr val="bg1"/>
                </a:solidFill>
                <a:latin typeface="Calibri" panose="020F0502020204030204" pitchFamily="34" charset="0"/>
                <a:cs typeface="Calibri" panose="020F0502020204030204" pitchFamily="34" charset="0"/>
              </a:rPr>
              <a:t>Analysis on Touchscreen variable</a:t>
            </a:r>
            <a:endParaRPr lang="en-IN" b="1" u="sng" dirty="0">
              <a:solidFill>
                <a:schemeClr val="bg1"/>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xmlns="" id="{226807B3-2962-ABF9-627B-FD94584E8081}"/>
              </a:ext>
            </a:extLst>
          </p:cNvPr>
          <p:cNvSpPr txBox="1"/>
          <p:nvPr/>
        </p:nvSpPr>
        <p:spPr>
          <a:xfrm>
            <a:off x="348827" y="3136053"/>
            <a:ext cx="3972560" cy="1477328"/>
          </a:xfrm>
          <a:prstGeom prst="rect">
            <a:avLst/>
          </a:prstGeom>
          <a:noFill/>
        </p:spPr>
        <p:txBody>
          <a:bodyPr wrap="square" rtlCol="0">
            <a:spAutoFit/>
          </a:bodyPr>
          <a:lstStyle/>
          <a:p>
            <a:r>
              <a:rPr lang="en-US" sz="1200" u="sng" dirty="0">
                <a:solidFill>
                  <a:schemeClr val="bg1"/>
                </a:solidFill>
                <a:latin typeface="Calibri" panose="020F0502020204030204" pitchFamily="34" charset="0"/>
                <a:cs typeface="Calibri" panose="020F0502020204030204" pitchFamily="34" charset="0"/>
              </a:rPr>
              <a:t>Key takeaways</a:t>
            </a:r>
            <a:r>
              <a:rPr lang="en-US" sz="1200" dirty="0">
                <a:solidFill>
                  <a:schemeClr val="bg1"/>
                </a:solidFill>
                <a:latin typeface="Calibri" panose="020F0502020204030204" pitchFamily="34" charset="0"/>
                <a:cs typeface="Calibri" panose="020F0502020204030204" pitchFamily="34" charset="0"/>
              </a:rPr>
              <a:t>:</a:t>
            </a:r>
          </a:p>
          <a:p>
            <a:pPr marL="285750" indent="-2857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About 85% of the laptops in the data did not have touch screen.</a:t>
            </a:r>
          </a:p>
          <a:p>
            <a:pPr marL="285750" indent="-2857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About 15% of the laptops in the data has touch screen.</a:t>
            </a:r>
          </a:p>
          <a:p>
            <a:pPr marL="285750" indent="-285750">
              <a:buFont typeface="Wingdings" panose="05000000000000000000" pitchFamily="2" charset="2"/>
              <a:buChar char="Ø"/>
            </a:pPr>
            <a:endParaRPr lang="en-US" dirty="0">
              <a:solidFill>
                <a:schemeClr val="bg1"/>
              </a:solidFill>
              <a:latin typeface="Calibri" panose="020F0502020204030204" pitchFamily="34" charset="0"/>
              <a:cs typeface="Calibri" panose="020F0502020204030204" pitchFamily="34" charset="0"/>
            </a:endParaRPr>
          </a:p>
          <a:p>
            <a:endParaRPr lang="en-US" dirty="0">
              <a:solidFill>
                <a:schemeClr val="bg1"/>
              </a:solidFill>
              <a:latin typeface="Calibri" panose="020F0502020204030204" pitchFamily="34" charset="0"/>
              <a:cs typeface="Calibri" panose="020F0502020204030204" pitchFamily="34" charset="0"/>
            </a:endParaRPr>
          </a:p>
          <a:p>
            <a:endParaRPr lang="en-IN" dirty="0">
              <a:solidFill>
                <a:schemeClr val="bg1"/>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xmlns="" id="{0D44AD72-9C36-9EAE-ACD9-C2E56E741CF5}"/>
              </a:ext>
            </a:extLst>
          </p:cNvPr>
          <p:cNvSpPr txBox="1"/>
          <p:nvPr/>
        </p:nvSpPr>
        <p:spPr>
          <a:xfrm>
            <a:off x="4937760" y="3168412"/>
            <a:ext cx="3400213" cy="861774"/>
          </a:xfrm>
          <a:prstGeom prst="rect">
            <a:avLst/>
          </a:prstGeom>
          <a:noFill/>
        </p:spPr>
        <p:txBody>
          <a:bodyPr wrap="square" rtlCol="0">
            <a:spAutoFit/>
          </a:bodyPr>
          <a:lstStyle/>
          <a:p>
            <a:pPr>
              <a:buClr>
                <a:schemeClr val="bg1"/>
              </a:buClr>
            </a:pPr>
            <a:r>
              <a:rPr lang="en-US" sz="1200" u="sng" dirty="0">
                <a:solidFill>
                  <a:schemeClr val="bg1"/>
                </a:solidFill>
                <a:latin typeface="Calibri" panose="020F0502020204030204" pitchFamily="34" charset="0"/>
                <a:cs typeface="Calibri" panose="020F0502020204030204" pitchFamily="34" charset="0"/>
              </a:rPr>
              <a:t>Key takeaways</a:t>
            </a:r>
            <a:r>
              <a:rPr lang="en-US" sz="1200" dirty="0">
                <a:solidFill>
                  <a:schemeClr val="bg1"/>
                </a:solidFill>
                <a:latin typeface="Calibri" panose="020F0502020204030204" pitchFamily="34" charset="0"/>
                <a:cs typeface="Calibri" panose="020F0502020204030204" pitchFamily="34" charset="0"/>
              </a:rPr>
              <a:t>:</a:t>
            </a:r>
          </a:p>
          <a:p>
            <a:pPr marL="285750" indent="-285750" algn="just">
              <a:buClr>
                <a:schemeClr val="bg1"/>
              </a:buClr>
              <a:buFont typeface="Wingdings" panose="05000000000000000000" pitchFamily="2" charset="2"/>
              <a:buChar char="Ø"/>
            </a:pPr>
            <a:r>
              <a:rPr lang="en-US" sz="1200" dirty="0">
                <a:solidFill>
                  <a:schemeClr val="bg1"/>
                </a:solidFill>
                <a:latin typeface="Calibri" panose="020F0502020204030204" pitchFamily="34" charset="0"/>
                <a:cs typeface="Calibri" panose="020F0502020204030204" pitchFamily="34" charset="0"/>
              </a:rPr>
              <a:t>Laptops with touch screen are slightly more priced than the laptops without touchscreen.</a:t>
            </a:r>
          </a:p>
          <a:p>
            <a:pPr marL="285750" indent="-285750">
              <a:buFont typeface="Wingdings" panose="05000000000000000000" pitchFamily="2" charset="2"/>
              <a:buChar char="Ø"/>
            </a:pPr>
            <a:endParaRPr lang="en-IN" dirty="0">
              <a:solidFill>
                <a:schemeClr val="bg1"/>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xmlns="" id="{3FCDB682-0DA6-1E36-96F7-57B8C3B98AEB}"/>
              </a:ext>
            </a:extLst>
          </p:cNvPr>
          <p:cNvSpPr txBox="1"/>
          <p:nvPr/>
        </p:nvSpPr>
        <p:spPr>
          <a:xfrm>
            <a:off x="230293" y="3061547"/>
            <a:ext cx="4091094" cy="1205160"/>
          </a:xfrm>
          <a:prstGeom prst="rect">
            <a:avLst/>
          </a:prstGeom>
          <a:noFill/>
          <a:ln>
            <a:solidFill>
              <a:schemeClr val="bg1"/>
            </a:solidFill>
          </a:ln>
        </p:spPr>
        <p:txBody>
          <a:bodyPr wrap="square" rtlCol="0">
            <a:spAutoFit/>
          </a:bodyPr>
          <a:lstStyle/>
          <a:p>
            <a:endParaRPr lang="en-IN" dirty="0"/>
          </a:p>
        </p:txBody>
      </p:sp>
      <p:sp>
        <p:nvSpPr>
          <p:cNvPr id="9" name="TextBox 8">
            <a:extLst>
              <a:ext uri="{FF2B5EF4-FFF2-40B4-BE49-F238E27FC236}">
                <a16:creationId xmlns:a16="http://schemas.microsoft.com/office/drawing/2014/main" xmlns="" id="{B6A742C7-2A7B-24C6-2B2F-914DA2691B6D}"/>
              </a:ext>
            </a:extLst>
          </p:cNvPr>
          <p:cNvSpPr txBox="1"/>
          <p:nvPr/>
        </p:nvSpPr>
        <p:spPr>
          <a:xfrm>
            <a:off x="4822615" y="3061547"/>
            <a:ext cx="3562772" cy="1205160"/>
          </a:xfrm>
          <a:prstGeom prst="rect">
            <a:avLst/>
          </a:prstGeom>
          <a:noFill/>
          <a:ln>
            <a:solidFill>
              <a:schemeClr val="bg1"/>
            </a:solidFill>
          </a:ln>
        </p:spPr>
        <p:txBody>
          <a:bodyPr wrap="square" rtlCol="0">
            <a:spAutoFit/>
          </a:bodyPr>
          <a:lstStyle/>
          <a:p>
            <a:endParaRPr lang="en-IN" dirty="0"/>
          </a:p>
        </p:txBody>
      </p:sp>
    </p:spTree>
    <p:extLst>
      <p:ext uri="{BB962C8B-B14F-4D97-AF65-F5344CB8AC3E}">
        <p14:creationId xmlns:p14="http://schemas.microsoft.com/office/powerpoint/2010/main" xmlns="" val="373542015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19684</TotalTime>
  <Words>1929</Words>
  <Application>Microsoft Office PowerPoint</Application>
  <PresentationFormat>On-screen Show (16:9)</PresentationFormat>
  <Paragraphs>341</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Roboto</vt:lpstr>
      <vt:lpstr>Wingdings</vt:lpstr>
      <vt:lpstr>Simple Light</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Chetan Kochhar</dc:creator>
  <cp:lastModifiedBy>Windows User</cp:lastModifiedBy>
  <cp:revision>2862</cp:revision>
  <dcterms:modified xsi:type="dcterms:W3CDTF">2022-05-09T06:42:07Z</dcterms:modified>
</cp:coreProperties>
</file>